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7" r:id="rId3"/>
    <p:sldId id="299" r:id="rId4"/>
    <p:sldId id="286" r:id="rId5"/>
    <p:sldId id="289" r:id="rId6"/>
    <p:sldId id="290" r:id="rId7"/>
    <p:sldId id="291" r:id="rId8"/>
    <p:sldId id="302" r:id="rId9"/>
    <p:sldId id="288" r:id="rId10"/>
    <p:sldId id="295" r:id="rId11"/>
    <p:sldId id="294" r:id="rId12"/>
    <p:sldId id="292" r:id="rId13"/>
    <p:sldId id="296" r:id="rId14"/>
    <p:sldId id="298" r:id="rId15"/>
    <p:sldId id="317" r:id="rId16"/>
    <p:sldId id="318" r:id="rId17"/>
    <p:sldId id="319" r:id="rId18"/>
    <p:sldId id="320" r:id="rId19"/>
    <p:sldId id="321" r:id="rId20"/>
    <p:sldId id="300" r:id="rId21"/>
    <p:sldId id="316" r:id="rId22"/>
    <p:sldId id="303" r:id="rId23"/>
    <p:sldId id="314" r:id="rId24"/>
    <p:sldId id="315" r:id="rId25"/>
    <p:sldId id="297" r:id="rId26"/>
    <p:sldId id="309" r:id="rId27"/>
    <p:sldId id="307" r:id="rId28"/>
    <p:sldId id="310" r:id="rId29"/>
    <p:sldId id="305" r:id="rId30"/>
    <p:sldId id="312" r:id="rId31"/>
    <p:sldId id="257" r:id="rId32"/>
    <p:sldId id="301" r:id="rId33"/>
    <p:sldId id="313" r:id="rId34"/>
    <p:sldId id="322" r:id="rId35"/>
    <p:sldId id="284" r:id="rId36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3399"/>
    <a:srgbClr val="FF9900"/>
    <a:srgbClr val="800000"/>
    <a:srgbClr val="FF3399"/>
    <a:srgbClr val="0066FF"/>
    <a:srgbClr val="33CCFF"/>
    <a:srgbClr val="CC00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6" autoAdjust="0"/>
    <p:restoredTop sz="93632" autoAdjust="0"/>
  </p:normalViewPr>
  <p:slideViewPr>
    <p:cSldViewPr>
      <p:cViewPr varScale="1">
        <p:scale>
          <a:sx n="69" d="100"/>
          <a:sy n="69" d="100"/>
        </p:scale>
        <p:origin x="-118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fld id="{28782251-D1BC-4B46-B08B-189B8B01D5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6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E39A-C59F-4AF1-8D94-9736F8EA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D806A-44D4-48B7-AA24-02F7904DE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5E1D-ACC6-42D4-8D8C-72AF3AAEC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7D8B6-F080-474A-B83D-1101B9A81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212A-9A09-4415-AD8F-D0AFC6070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94E2-C291-4AB3-A6D0-52878A26F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0A91-0346-44FA-BE98-B21D5ED31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DE07-6115-495F-93B4-F86A0A79E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8776-26C6-4E17-A171-B9FD67C8B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C0E2-B149-42B7-BE0A-74A1E8759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5F8B-BA15-4BB0-AE7D-3281E64152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37EA-54B5-45AA-89D4-8CCA29733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408018D5-CA71-4461-BE7D-D5DDDDD585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gif"/><Relationship Id="rId5" Type="http://schemas.openxmlformats.org/officeDocument/2006/relationships/image" Target="../media/image24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package" Target="../embeddings/_________Microsoft_Word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gif"/><Relationship Id="rId7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gif"/><Relationship Id="rId9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84;&#1103;&#1095;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smile00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52400" y="2481263"/>
            <a:ext cx="94503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r>
              <a:rPr lang="ru-RU" sz="4000" b="1" u="sng">
                <a:solidFill>
                  <a:srgbClr val="FFFF00"/>
                </a:solidFill>
                <a:effectLst/>
              </a:rPr>
              <a:t>Успехи и достижения педагогического коллектива  за прошедший учебный год</a:t>
            </a:r>
            <a:endParaRPr lang="ru-RU">
              <a:solidFill>
                <a:srgbClr val="FFFF00"/>
              </a:solidFill>
              <a:effectLst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74675" y="1268413"/>
            <a:ext cx="8569325" cy="4291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Ярмарка     тщеславия</a:t>
            </a:r>
          </a:p>
        </p:txBody>
      </p:sp>
      <p:pic>
        <p:nvPicPr>
          <p:cNvPr id="186370" name="Picture 2" descr="C:\Users\Нелли\Desktop\методист\2014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2" y="188640"/>
            <a:ext cx="2595729" cy="25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0228" name="WordArt 4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62293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Impact"/>
              </a:rPr>
              <a:t>Задачи ДОУ</a:t>
            </a:r>
          </a:p>
        </p:txBody>
      </p:sp>
      <p:pic>
        <p:nvPicPr>
          <p:cNvPr id="180229" name="Picture 7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6160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850" y="1916832"/>
            <a:ext cx="8496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Tx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</a:rPr>
              <a:t>Создать учебно-методические условия для повышения профессиональных компетенций начинающих педагогов в условиях перехода к ФГОС ДО.</a:t>
            </a:r>
          </a:p>
          <a:p>
            <a:pPr marL="342900" lvl="0" indent="-342900" algn="ctr">
              <a:buFontTx/>
              <a:buAutoNum type="arabicPeriod"/>
            </a:pPr>
            <a:endParaRPr lang="ru-RU" sz="2800" b="1" dirty="0">
              <a:solidFill>
                <a:srgbClr val="000000"/>
              </a:solidFill>
              <a:effectLst/>
            </a:endParaRPr>
          </a:p>
          <a:p>
            <a:pPr marL="342900" lvl="0" indent="-342900" algn="ctr">
              <a:buFontTx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</a:rPr>
              <a:t>Внедрить современные информационно-коммуникативные технологии в работу с родителями. </a:t>
            </a:r>
          </a:p>
          <a:p>
            <a:pPr lvl="0" algn="ctr"/>
            <a:endParaRPr lang="ru-RU" b="1" dirty="0">
              <a:solidFill>
                <a:srgbClr val="000000"/>
              </a:solidFill>
              <a:effectLst/>
            </a:endParaRPr>
          </a:p>
          <a:p>
            <a:pPr lvl="0" algn="ctr"/>
            <a:endParaRPr lang="ru-RU" b="1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80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Impact"/>
              </a:rPr>
              <a:t>Направления детятельности  нашего ДОУ:</a:t>
            </a:r>
          </a:p>
        </p:txBody>
      </p:sp>
      <p:grpSp>
        <p:nvGrpSpPr>
          <p:cNvPr id="179204" name="Group 4"/>
          <p:cNvGrpSpPr>
            <a:grpSpLocks/>
          </p:cNvGrpSpPr>
          <p:nvPr/>
        </p:nvGrpSpPr>
        <p:grpSpPr bwMode="auto">
          <a:xfrm>
            <a:off x="395288" y="1916113"/>
            <a:ext cx="1873250" cy="4035425"/>
            <a:chOff x="720" y="1296"/>
            <a:chExt cx="1367" cy="2542"/>
          </a:xfrm>
        </p:grpSpPr>
        <p:sp>
          <p:nvSpPr>
            <p:cNvPr id="179205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6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7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8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9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0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11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1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1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17" name="Text Box 1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800080"/>
                </a:solidFill>
                <a:effectLst/>
              </a:endParaRP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solidFill>
                    <a:srgbClr val="800080"/>
                  </a:solidFill>
                  <a:effectLst/>
                </a:rPr>
                <a:t> </a:t>
              </a:r>
              <a:endParaRPr lang="en-US" b="1">
                <a:solidFill>
                  <a:srgbClr val="800080"/>
                </a:solidFill>
                <a:effectLst/>
              </a:endParaRP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2484438" y="1916113"/>
            <a:ext cx="2016125" cy="4035425"/>
            <a:chOff x="720" y="1296"/>
            <a:chExt cx="1367" cy="2542"/>
          </a:xfrm>
        </p:grpSpPr>
        <p:sp>
          <p:nvSpPr>
            <p:cNvPr id="179220" name="AutoShape 2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1" name="AutoShape 2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2" name="AutoShape 2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3" name="AutoShape 2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4" name="AutoShape 2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5" name="AutoShape 2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26" name="Group 2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27" name="Oval 2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28" name="Oval 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29" name="Oval 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0" name="Oval 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1" name="Oval 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32" name="Text Box 3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4716463" y="1916113"/>
            <a:ext cx="1873250" cy="4035425"/>
            <a:chOff x="720" y="1296"/>
            <a:chExt cx="1367" cy="2542"/>
          </a:xfrm>
        </p:grpSpPr>
        <p:sp>
          <p:nvSpPr>
            <p:cNvPr id="179235" name="AutoShape 3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6" name="AutoShape 3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7" name="AutoShape 3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8" name="AutoShape 3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9" name="AutoShape 3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40" name="AutoShape 4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41" name="Group 4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42" name="Oval 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43" name="Oval 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4" name="Oval 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5" name="Oval 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6" name="Oval 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47" name="Text Box 4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49" name="Group 49"/>
          <p:cNvGrpSpPr>
            <a:grpSpLocks/>
          </p:cNvGrpSpPr>
          <p:nvPr/>
        </p:nvGrpSpPr>
        <p:grpSpPr bwMode="auto">
          <a:xfrm>
            <a:off x="6804025" y="1916113"/>
            <a:ext cx="1873250" cy="4035425"/>
            <a:chOff x="720" y="1296"/>
            <a:chExt cx="1367" cy="2542"/>
          </a:xfrm>
        </p:grpSpPr>
        <p:sp>
          <p:nvSpPr>
            <p:cNvPr id="179250" name="AutoShape 5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1" name="AutoShape 5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2" name="AutoShape 5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3" name="AutoShape 5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4" name="AutoShape 5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5" name="AutoShape 5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56" name="Group 5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57" name="Oval 5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58" name="Oval 5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59" name="Oval 5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0" name="Oval 6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1" name="Oval 6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62" name="Text Box 6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63" name="Text Box 6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sp>
        <p:nvSpPr>
          <p:cNvPr id="179264" name="Rectangle 64"/>
          <p:cNvSpPr>
            <a:spLocks noChangeArrowheads="1"/>
          </p:cNvSpPr>
          <p:nvPr/>
        </p:nvSpPr>
        <p:spPr bwMode="auto">
          <a:xfrm>
            <a:off x="539750" y="2801938"/>
            <a:ext cx="1547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Здоровье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сбережение</a:t>
            </a:r>
          </a:p>
          <a:p>
            <a:pPr algn="ctr" eaLnBrk="0" hangingPunct="0"/>
            <a:endParaRPr lang="ru-RU">
              <a:solidFill>
                <a:schemeClr val="bg1"/>
              </a:solidFill>
              <a:effectLst/>
            </a:endParaRPr>
          </a:p>
        </p:txBody>
      </p:sp>
      <p:sp>
        <p:nvSpPr>
          <p:cNvPr id="179265" name="Rectangle 65"/>
          <p:cNvSpPr>
            <a:spLocks noChangeArrowheads="1"/>
          </p:cNvSpPr>
          <p:nvPr/>
        </p:nvSpPr>
        <p:spPr bwMode="auto">
          <a:xfrm>
            <a:off x="2411413" y="2508250"/>
            <a:ext cx="21605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Познавательное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развитие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6" name="Rectangle 66"/>
          <p:cNvSpPr>
            <a:spLocks noChangeArrowheads="1"/>
          </p:cNvSpPr>
          <p:nvPr/>
        </p:nvSpPr>
        <p:spPr bwMode="auto">
          <a:xfrm>
            <a:off x="4500563" y="2779713"/>
            <a:ext cx="2303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Художественно-эстетическое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7" name="Rectangle 67"/>
          <p:cNvSpPr>
            <a:spLocks noChangeArrowheads="1"/>
          </p:cNvSpPr>
          <p:nvPr/>
        </p:nvSpPr>
        <p:spPr bwMode="auto">
          <a:xfrm>
            <a:off x="7019925" y="2820988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Социально-личностное</a:t>
            </a:r>
          </a:p>
          <a:p>
            <a:pPr algn="ctr" eaLnBrk="0" hangingPunct="0"/>
            <a:endParaRPr lang="ru-RU" b="1">
              <a:effectLst/>
            </a:endParaRPr>
          </a:p>
        </p:txBody>
      </p:sp>
      <p:pic>
        <p:nvPicPr>
          <p:cNvPr id="179268" name="Picture 68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789363"/>
            <a:ext cx="809625" cy="1238250"/>
          </a:xfrm>
          <a:prstGeom prst="rect">
            <a:avLst/>
          </a:prstGeom>
          <a:noFill/>
        </p:spPr>
      </p:pic>
      <p:pic>
        <p:nvPicPr>
          <p:cNvPr id="179271" name="Picture 71" descr="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1368425" cy="1130300"/>
          </a:xfrm>
          <a:prstGeom prst="rect">
            <a:avLst/>
          </a:prstGeom>
          <a:noFill/>
        </p:spPr>
      </p:pic>
      <p:pic>
        <p:nvPicPr>
          <p:cNvPr id="179273" name="Picture 73" descr="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933825"/>
            <a:ext cx="809625" cy="904875"/>
          </a:xfrm>
          <a:prstGeom prst="rect">
            <a:avLst/>
          </a:prstGeom>
          <a:noFill/>
        </p:spPr>
      </p:pic>
      <p:pic>
        <p:nvPicPr>
          <p:cNvPr id="179274" name="Picture 74" descr="5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789363"/>
            <a:ext cx="8477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611188" y="-73025"/>
            <a:ext cx="70564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Любовь и уважение к личности ребенка;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Широта души и острота ума;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Качество обучения и воспитания;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Оригинальность идей и мыслей.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39750" y="2276475"/>
            <a:ext cx="82089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ctr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и уважать в другом человеке личность.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в себе недостатки и прощать их другим.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Будь честен в помыслах, не навреди словом.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Щедро делись своим педагогическим мастерством, ибо «не оскудеет рука дающего».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радоваться успехам своих коллег.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Не позволяй себе плохого настроения.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Помни, что твой внешний вид соответствует твоему внутреннему содержанию.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Полнее используй свои силы и возможности в работе.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Совершенствуйся.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Добросовестно выполняй свои профессиональные обязанности.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85763" y="5646738"/>
            <a:ext cx="85074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800">
              <a:solidFill>
                <a:srgbClr val="0000FF"/>
              </a:solidFill>
              <a:effectLst/>
            </a:endParaRPr>
          </a:p>
          <a:p>
            <a:pPr algn="l"/>
            <a:r>
              <a:rPr lang="ru-RU" sz="800">
                <a:solidFill>
                  <a:srgbClr val="0000FF"/>
                </a:solidFill>
                <a:effectLst/>
              </a:rPr>
              <a:t> </a:t>
            </a:r>
            <a:r>
              <a:rPr lang="ru-RU" b="1">
                <a:solidFill>
                  <a:srgbClr val="0000FF"/>
                </a:solidFill>
                <a:effectLst/>
              </a:rPr>
              <a:t>Наше ДОУ – детский сад не только для всех, но и для каждого ребенка, где ему помогут реализовать индивидуальные качества и способности, где его всегда любят и ждут.</a:t>
            </a:r>
          </a:p>
        </p:txBody>
      </p:sp>
      <p:sp>
        <p:nvSpPr>
          <p:cNvPr id="177158" name="WordArt 6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40873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/>
                <a:latin typeface="Impact"/>
              </a:rPr>
              <a:t>Наше педагогическое кредо:</a:t>
            </a:r>
          </a:p>
        </p:txBody>
      </p:sp>
      <p:sp>
        <p:nvSpPr>
          <p:cNvPr id="177159" name="WordArt 7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7435850" cy="995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/>
                <a:latin typeface="Impact"/>
              </a:rPr>
              <a:t>Кодекс чести воспитателей ДОУ</a:t>
            </a:r>
          </a:p>
        </p:txBody>
      </p:sp>
      <p:pic>
        <p:nvPicPr>
          <p:cNvPr id="177160" name="Picture 8" descr="j0232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3860800"/>
            <a:ext cx="1844675" cy="183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1251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09762" y="3286125"/>
            <a:ext cx="5257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Режим развития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ltGray">
          <a:xfrm rot="5400000" flipH="1">
            <a:off x="-3168650" y="1349375"/>
            <a:ext cx="6337300" cy="43053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FF">
              <a:alpha val="36000"/>
            </a:srgbClr>
          </a:soli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ltGray">
          <a:xfrm rot="5400000">
            <a:off x="-3334544" y="985044"/>
            <a:ext cx="6669087" cy="50768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1254" name="Group 6"/>
          <p:cNvGrpSpPr>
            <a:grpSpLocks/>
          </p:cNvGrpSpPr>
          <p:nvPr/>
        </p:nvGrpSpPr>
        <p:grpSpPr bwMode="auto">
          <a:xfrm>
            <a:off x="1476375" y="836613"/>
            <a:ext cx="381000" cy="381000"/>
            <a:chOff x="2078" y="1680"/>
            <a:chExt cx="1615" cy="1615"/>
          </a:xfrm>
        </p:grpSpPr>
        <p:sp>
          <p:nvSpPr>
            <p:cNvPr id="18125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9" name="Oval 1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6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887538" y="765175"/>
            <a:ext cx="725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>
                <a:effectLst/>
              </a:rPr>
              <a:t>Отсутствие стагнации в профессиональной деятельности</a:t>
            </a: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gray">
          <a:xfrm>
            <a:off x="1835150" y="476250"/>
            <a:ext cx="6264275" cy="10795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1">
              <a:solidFill>
                <a:srgbClr val="0066CC"/>
              </a:solidFill>
              <a:effectLst/>
            </a:endParaRP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gray">
          <a:xfrm>
            <a:off x="2627313" y="2276475"/>
            <a:ext cx="6337300" cy="115252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>
                <a:effectLst/>
              </a:rPr>
              <a:t>Повышение качества образования через </a:t>
            </a:r>
          </a:p>
          <a:p>
            <a:pPr algn="l" eaLnBrk="0" hangingPunct="0"/>
            <a:r>
              <a:rPr lang="ru-RU" sz="2000" b="1">
                <a:effectLst/>
              </a:rPr>
              <a:t>профессиональное мастерство   педагогов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gray">
          <a:xfrm>
            <a:off x="2555875" y="4149725"/>
            <a:ext cx="6408738" cy="7921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>
                <a:effectLst/>
              </a:rPr>
              <a:t>Поиск эффективных педагогических технологий</a:t>
            </a:r>
            <a:endParaRPr lang="en-US" sz="2000" b="1">
              <a:effectLst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gray">
          <a:xfrm>
            <a:off x="1835150" y="5661025"/>
            <a:ext cx="6408738" cy="6477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>
                <a:effectLst/>
              </a:rPr>
              <a:t>Применение на практике инновационных методик.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1266" name="Group 18"/>
          <p:cNvGrpSpPr>
            <a:grpSpLocks/>
          </p:cNvGrpSpPr>
          <p:nvPr/>
        </p:nvGrpSpPr>
        <p:grpSpPr bwMode="auto">
          <a:xfrm>
            <a:off x="2268538" y="2565400"/>
            <a:ext cx="381000" cy="381000"/>
            <a:chOff x="2078" y="1680"/>
            <a:chExt cx="1615" cy="1615"/>
          </a:xfrm>
        </p:grpSpPr>
        <p:sp>
          <p:nvSpPr>
            <p:cNvPr id="18126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9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1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73" name="Group 25"/>
          <p:cNvGrpSpPr>
            <a:grpSpLocks/>
          </p:cNvGrpSpPr>
          <p:nvPr/>
        </p:nvGrpSpPr>
        <p:grpSpPr bwMode="auto">
          <a:xfrm>
            <a:off x="2268538" y="4149725"/>
            <a:ext cx="381000" cy="381000"/>
            <a:chOff x="2078" y="1680"/>
            <a:chExt cx="1615" cy="1615"/>
          </a:xfrm>
        </p:grpSpPr>
        <p:sp>
          <p:nvSpPr>
            <p:cNvPr id="18127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6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8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80" name="Group 32"/>
          <p:cNvGrpSpPr>
            <a:grpSpLocks/>
          </p:cNvGrpSpPr>
          <p:nvPr/>
        </p:nvGrpSpPr>
        <p:grpSpPr bwMode="auto">
          <a:xfrm>
            <a:off x="1619250" y="5661025"/>
            <a:ext cx="355600" cy="381000"/>
            <a:chOff x="2078" y="1680"/>
            <a:chExt cx="1615" cy="1615"/>
          </a:xfrm>
        </p:grpSpPr>
        <p:sp>
          <p:nvSpPr>
            <p:cNvPr id="18128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3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5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8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81288" name="Picture 40" descr="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981075"/>
            <a:ext cx="952500" cy="12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61" grpId="0"/>
      <p:bldP spid="181262" grpId="0" animBg="1"/>
      <p:bldP spid="181263" grpId="0" animBg="1"/>
      <p:bldP spid="181264" grpId="0" animBg="1"/>
      <p:bldP spid="1812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1476375" y="-963613"/>
            <a:ext cx="6119813" cy="43926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Играем и развиваемся</a:t>
            </a:r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3348038" y="0"/>
            <a:ext cx="2663825" cy="259238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79375" y="87963"/>
            <a:ext cx="2124075" cy="1368425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 dirty="0">
              <a:solidFill>
                <a:srgbClr val="0000FF"/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Комплексные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7028873" y="87963"/>
            <a:ext cx="2051050" cy="1223962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 dirty="0">
              <a:solidFill>
                <a:srgbClr val="0000FF"/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Парциальные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 rot="11543387">
            <a:off x="1405426" y="2701119"/>
            <a:ext cx="2792549" cy="1662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Программа </a:t>
            </a:r>
          </a:p>
          <a:p>
            <a:pPr algn="ctr"/>
            <a:r>
              <a:rPr lang="ru-RU" b="1" i="1" dirty="0" err="1" smtClean="0">
                <a:solidFill>
                  <a:srgbClr val="FF3300"/>
                </a:solidFill>
                <a:effectLst/>
                <a:latin typeface="Times New Roman" pitchFamily="18" charset="0"/>
              </a:rPr>
              <a:t>Н.Е.Веракса</a:t>
            </a:r>
            <a:r>
              <a:rPr lang="ru-RU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FF3300"/>
                </a:solidFill>
                <a:effectLst/>
                <a:latin typeface="Times New Roman" pitchFamily="18" charset="0"/>
              </a:rPr>
              <a:t>«От рождения до школы»</a:t>
            </a:r>
            <a:endParaRPr lang="ru-RU" b="1" i="1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 rot="16200000">
            <a:off x="-703922" y="4516374"/>
            <a:ext cx="2835401" cy="184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horz" wrap="none" anchor="ctr"/>
          <a:lstStyle/>
          <a:p>
            <a:pPr algn="ctr"/>
            <a:r>
              <a:rPr lang="ru-RU" i="1" dirty="0" smtClean="0">
                <a:solidFill>
                  <a:schemeClr val="tx2"/>
                </a:solidFill>
              </a:rPr>
              <a:t>«Физическая культура</a:t>
            </a:r>
          </a:p>
          <a:p>
            <a:pPr algn="ctr"/>
            <a:r>
              <a:rPr lang="ru-RU" i="1" dirty="0" smtClean="0">
                <a:solidFill>
                  <a:schemeClr val="tx2"/>
                </a:solidFill>
              </a:rPr>
              <a:t> – дошкольникам» </a:t>
            </a:r>
          </a:p>
          <a:p>
            <a:pPr algn="ctr"/>
            <a:r>
              <a:rPr lang="ru-RU" i="1" dirty="0" smtClean="0">
                <a:solidFill>
                  <a:schemeClr val="tx2"/>
                </a:solidFill>
              </a:rPr>
              <a:t>под ред. Л.Д. Глазыриной</a:t>
            </a:r>
            <a:endParaRPr lang="ru-RU" b="1" i="1" dirty="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 rot="12914150">
            <a:off x="925072" y="4361766"/>
            <a:ext cx="3803650" cy="1795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dirty="0" smtClean="0"/>
              <a:t>«Коррекция нарушений речи»</a:t>
            </a:r>
          </a:p>
          <a:p>
            <a:pPr algn="ctr"/>
            <a:r>
              <a:rPr lang="ru-RU" dirty="0" smtClean="0"/>
              <a:t> под ред. Г.В. Чиркиной </a:t>
            </a:r>
            <a:endParaRPr lang="ru-RU" b="1" i="1" dirty="0">
              <a:solidFill>
                <a:srgbClr val="CC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111375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gray">
          <a:xfrm>
            <a:off x="3779838" y="4941888"/>
            <a:ext cx="518477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«ФЭМП»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Помораева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И.А. </a:t>
            </a:r>
            <a:endParaRPr lang="ru-RU" sz="1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gray">
          <a:xfrm>
            <a:off x="4643438" y="5589588"/>
            <a:ext cx="4284662" cy="3587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«Безопасность» Авдеевой Н.Н. 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4" name="AutoShape 18"/>
          <p:cNvSpPr>
            <a:spLocks noChangeArrowheads="1"/>
          </p:cNvSpPr>
          <p:nvPr/>
        </p:nvSpPr>
        <p:spPr bwMode="gray">
          <a:xfrm>
            <a:off x="3635375" y="4292600"/>
            <a:ext cx="5508625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«Развитие речи» Ушаковой 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О.С</a:t>
            </a:r>
            <a:endParaRPr lang="en-US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gray">
          <a:xfrm>
            <a:off x="4716463" y="3573463"/>
            <a:ext cx="4103687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/>
              </a:rPr>
              <a:t>«Экологическое воспитание» </a:t>
            </a:r>
          </a:p>
          <a:p>
            <a:pPr algn="ctr" eaLnBrk="0" hangingPunct="0"/>
            <a:r>
              <a:rPr lang="ru-RU" sz="1600" b="1" i="1" dirty="0">
                <a:effectLst/>
              </a:rPr>
              <a:t>Николаевой С.Н.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gray">
          <a:xfrm>
            <a:off x="5940425" y="2852738"/>
            <a:ext cx="2987675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«Цветные ладошки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 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И.А. Лыковой </a:t>
            </a:r>
            <a:endParaRPr lang="ru-RU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gray">
          <a:xfrm>
            <a:off x="5219700" y="6092825"/>
            <a:ext cx="39243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«Слушание» О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 П.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Радынова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3319" name="Picture 23" descr="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1543050" cy="1743075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3563888" y="476672"/>
            <a:ext cx="2232248" cy="1581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82550">
            <a:bevelT/>
            <a:contourClr>
              <a:schemeClr val="accent2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0"/>
            <a:ext cx="4906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669227"/>
              </p:ext>
            </p:extLst>
          </p:nvPr>
        </p:nvGraphicFramePr>
        <p:xfrm>
          <a:off x="473075" y="914400"/>
          <a:ext cx="826135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Диаграмма" r:id="rId5" imgW="4619498" imgH="2676391" progId="Excel.Sheet.8">
                  <p:embed/>
                </p:oleObj>
              </mc:Choice>
              <mc:Fallback>
                <p:oleObj name="Диаграмма" r:id="rId5" imgW="4619498" imgH="2676391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914400"/>
                        <a:ext cx="8261350" cy="477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9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60939"/>
              </p:ext>
            </p:extLst>
          </p:nvPr>
        </p:nvGraphicFramePr>
        <p:xfrm>
          <a:off x="504031" y="764381"/>
          <a:ext cx="8135937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name="Диаграмма" r:id="rId5" imgW="4584589" imgH="2755631" progId="Excel.Sheet.8">
                  <p:embed/>
                </p:oleObj>
              </mc:Choice>
              <mc:Fallback>
                <p:oleObj name="Диаграмма" r:id="rId5" imgW="4584589" imgH="2755631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" y="764381"/>
                        <a:ext cx="8135937" cy="532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1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395288" y="836613"/>
          <a:ext cx="828040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Диаграмма" r:id="rId5" imgW="4584589" imgH="2755631" progId="Excel.Sheet.8">
                  <p:embed/>
                </p:oleObj>
              </mc:Choice>
              <mc:Fallback>
                <p:oleObj name="Диаграмма" r:id="rId5" imgW="4584589" imgH="2755631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280400" cy="554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0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3850" y="188640"/>
            <a:ext cx="8532813" cy="1335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Impact"/>
              </a:rPr>
              <a:t>Физическое развитие</a:t>
            </a:r>
            <a:endParaRPr lang="ru-RU" sz="3600" kern="10" dirty="0">
              <a:ln w="38100">
                <a:solidFill>
                  <a:srgbClr val="00CCFF"/>
                </a:solidFill>
                <a:round/>
                <a:headEnd/>
                <a:tailEnd/>
              </a:ln>
              <a:solidFill>
                <a:srgbClr val="FF9900"/>
              </a:solidFill>
              <a:effectLst/>
              <a:latin typeface="Impac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98833"/>
              </p:ext>
            </p:extLst>
          </p:nvPr>
        </p:nvGraphicFramePr>
        <p:xfrm>
          <a:off x="467544" y="2132856"/>
          <a:ext cx="7725147" cy="2592287"/>
        </p:xfrm>
        <a:graphic>
          <a:graphicData uri="http://schemas.openxmlformats.org/drawingml/2006/table">
            <a:tbl>
              <a:tblPr/>
              <a:tblGrid>
                <a:gridCol w="3593978"/>
                <a:gridCol w="1942550"/>
                <a:gridCol w="2188619"/>
              </a:tblGrid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по МБДОУ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 уровню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Превышение уровня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Конец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7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25147" cy="2592287"/>
        </p:xfrm>
        <a:graphic>
          <a:graphicData uri="http://schemas.openxmlformats.org/drawingml/2006/table">
            <a:tbl>
              <a:tblPr/>
              <a:tblGrid>
                <a:gridCol w="3593978"/>
                <a:gridCol w="1942550"/>
                <a:gridCol w="2188619"/>
              </a:tblGrid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по МБДОУ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 уровню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Превышение уровня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Конец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23850" y="188640"/>
            <a:ext cx="8532813" cy="13353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Impact"/>
              </a:rPr>
              <a:t>Музыкальное развитие</a:t>
            </a:r>
            <a:endParaRPr lang="ru-RU" sz="3600" kern="10" dirty="0">
              <a:ln w="38100">
                <a:solidFill>
                  <a:srgbClr val="00CCFF"/>
                </a:solidFill>
                <a:round/>
                <a:headEnd/>
                <a:tailEnd/>
              </a:ln>
              <a:solidFill>
                <a:srgbClr val="FF9900"/>
              </a:solidFill>
              <a:effectLst/>
              <a:latin typeface="Impac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1916832"/>
          <a:ext cx="7725147" cy="2592287"/>
        </p:xfrm>
        <a:graphic>
          <a:graphicData uri="http://schemas.openxmlformats.org/drawingml/2006/table">
            <a:tbl>
              <a:tblPr/>
              <a:tblGrid>
                <a:gridCol w="3593978"/>
                <a:gridCol w="1942550"/>
                <a:gridCol w="2188619"/>
              </a:tblGrid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по МБДОУ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 уровню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Превышение уровня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Конец года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23850" y="948799"/>
            <a:ext cx="7272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2000" b="1" dirty="0">
              <a:solidFill>
                <a:srgbClr val="0066CC"/>
              </a:solidFill>
              <a:effectLst/>
            </a:endParaRPr>
          </a:p>
          <a:p>
            <a:pPr algn="l"/>
            <a:r>
              <a:rPr lang="ru-RU" sz="2000" b="1" dirty="0">
                <a:solidFill>
                  <a:srgbClr val="0066CC"/>
                </a:solidFill>
                <a:effectLst/>
              </a:rPr>
              <a:t>                         </a:t>
            </a:r>
          </a:p>
          <a:p>
            <a:pPr algn="l"/>
            <a:r>
              <a:rPr lang="ru-RU" sz="2000" b="1" dirty="0">
                <a:solidFill>
                  <a:srgbClr val="0066CC"/>
                </a:solidFill>
                <a:effectLst/>
              </a:rPr>
              <a:t>                          </a:t>
            </a:r>
          </a:p>
          <a:p>
            <a:pPr algn="l"/>
            <a:r>
              <a:rPr lang="ru-RU" sz="2000" b="1" dirty="0">
                <a:solidFill>
                  <a:srgbClr val="0066CC"/>
                </a:solidFill>
                <a:effectLst/>
              </a:rPr>
              <a:t>                          </a:t>
            </a:r>
            <a:endParaRPr lang="ru-RU" dirty="0">
              <a:solidFill>
                <a:srgbClr val="FF3300"/>
              </a:solidFill>
              <a:effectLst/>
            </a:endParaRPr>
          </a:p>
        </p:txBody>
      </p:sp>
      <p:sp>
        <p:nvSpPr>
          <p:cNvPr id="172037" name="WordArt 5"/>
          <p:cNvSpPr>
            <a:spLocks noChangeArrowheads="1" noChangeShapeType="1" noTextEdit="1"/>
          </p:cNvSpPr>
          <p:nvPr/>
        </p:nvSpPr>
        <p:spPr bwMode="auto">
          <a:xfrm>
            <a:off x="468313" y="177584"/>
            <a:ext cx="8351837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педсовета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2800" kern="10" dirty="0" smtClean="0">
                <a:ln w="9525">
                  <a:solidFill>
                    <a:srgbClr val="0066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/>
                <a:latin typeface="Impact"/>
              </a:rPr>
              <a:t> </a:t>
            </a:r>
            <a:endParaRPr lang="ru-RU" sz="2800" kern="10" dirty="0">
              <a:ln w="9525">
                <a:solidFill>
                  <a:srgbClr val="0066CC"/>
                </a:solidFill>
                <a:round/>
                <a:headEnd/>
                <a:tailEnd/>
              </a:ln>
              <a:solidFill>
                <a:srgbClr val="0066CC"/>
              </a:solidFill>
              <a:effectLst/>
              <a:latin typeface="Impact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82443" y="2177862"/>
            <a:ext cx="8351837" cy="38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</a:pP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Информационно-аналитическая </a:t>
            </a:r>
            <a:r>
              <a:rPr lang="ru-RU" sz="31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справка о выполнении годового плана  </a:t>
            </a: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     МБДОУ№ 223 за 2014-2015 учебный год.</a:t>
            </a:r>
            <a:endParaRPr lang="ru-RU" sz="3100" b="1" spc="50" dirty="0">
              <a:ln w="11430"/>
              <a:gradFill>
                <a:gsLst>
                  <a:gs pos="25000">
                    <a:srgbClr val="AC66BB">
                      <a:satMod val="155000"/>
                    </a:srgbClr>
                  </a:gs>
                  <a:gs pos="100000">
                    <a:srgbClr val="AC66B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1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2. 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1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Ознакомление педагогического коллектива с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задачами  на летний оздоровительный период. </a:t>
            </a:r>
            <a:endParaRPr lang="ru-RU" sz="3100" b="1" spc="50" dirty="0" smtClean="0">
              <a:ln w="11430"/>
              <a:gradFill>
                <a:gsLst>
                  <a:gs pos="25000">
                    <a:srgbClr val="AC66BB">
                      <a:satMod val="155000"/>
                    </a:srgbClr>
                  </a:gs>
                  <a:gs pos="100000">
                    <a:srgbClr val="AC66B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  <a:p>
            <a:pPr marL="514350" lvl="0" indent="-51435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3</a:t>
            </a:r>
            <a:r>
              <a:rPr lang="ru-RU" sz="31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.  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100" b="1" spc="50" dirty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Подведение итогов педсовета</a:t>
            </a:r>
            <a:r>
              <a:rPr lang="ru-RU" sz="3100" b="1" spc="50" dirty="0" smtClean="0">
                <a:ln w="11430"/>
                <a:gradFill>
                  <a:gsLst>
                    <a:gs pos="25000">
                      <a:srgbClr val="AC66BB">
                        <a:satMod val="155000"/>
                      </a:srgbClr>
                    </a:gs>
                    <a:gs pos="100000">
                      <a:srgbClr val="AC66B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.</a:t>
            </a:r>
            <a:endParaRPr lang="ru-RU" sz="3100" b="1" spc="50" dirty="0">
              <a:ln w="11430"/>
              <a:gradFill>
                <a:gsLst>
                  <a:gs pos="25000">
                    <a:srgbClr val="AC66BB">
                      <a:satMod val="155000"/>
                    </a:srgbClr>
                  </a:gs>
                  <a:gs pos="100000">
                    <a:srgbClr val="AC66BB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534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Impact"/>
              </a:rPr>
              <a:t>Диагностика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50825" y="4797425"/>
            <a:ext cx="8642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chemeClr val="accent2"/>
                </a:solidFill>
                <a:effectLst/>
              </a:rPr>
              <a:t>Из приведённых данных чётко прослеживается положительная динамика в усвоении программного материала. Общий % выполнения программы составляет 86%, что является высоким показателем по сравнению с началом учебного года (73%).</a:t>
            </a:r>
          </a:p>
          <a:p>
            <a:pPr algn="just" eaLnBrk="0" hangingPunct="0"/>
            <a:r>
              <a:rPr lang="ru-RU" b="1" i="1">
                <a:solidFill>
                  <a:schemeClr val="accent2"/>
                </a:solidFill>
                <a:effectLst/>
              </a:rPr>
              <a:t>Результаты диагностики подтвердили эффективность проделанной работы.</a:t>
            </a:r>
          </a:p>
        </p:txBody>
      </p:sp>
      <p:graphicFrame>
        <p:nvGraphicFramePr>
          <p:cNvPr id="185351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54991897"/>
              </p:ext>
            </p:extLst>
          </p:nvPr>
        </p:nvGraphicFramePr>
        <p:xfrm>
          <a:off x="1403350" y="1196975"/>
          <a:ext cx="74898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3" name="Диаграмма" r:id="rId4" imgW="8229687" imgH="5867276" progId="MSGraph.Chart.8">
                  <p:embed followColorScheme="full"/>
                </p:oleObj>
              </mc:Choice>
              <mc:Fallback>
                <p:oleObj name="Диаграмма" r:id="rId4" imgW="8229687" imgH="5867276" progId="MSGraph.Chart.8">
                  <p:embed followColorScheme="full"/>
                  <p:pic>
                    <p:nvPicPr>
                      <p:cNvPr id="0" name="Picture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96975"/>
                        <a:ext cx="7489825" cy="35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3" name="Picture 9" descr="8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57563"/>
            <a:ext cx="8001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OleChart spid="1853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60185"/>
              </p:ext>
            </p:extLst>
          </p:nvPr>
        </p:nvGraphicFramePr>
        <p:xfrm>
          <a:off x="320675" y="288925"/>
          <a:ext cx="8366125" cy="1002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7" name="Документ" r:id="rId4" imgW="6078322" imgH="7283697" progId="Word.Document.12">
                  <p:embed/>
                </p:oleObj>
              </mc:Choice>
              <mc:Fallback>
                <p:oleObj name="Документ" r:id="rId4" imgW="6078322" imgH="7283697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88925"/>
                        <a:ext cx="8366125" cy="1002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6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8421" name="WordArt 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69325" cy="1552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Публикации</a:t>
            </a:r>
          </a:p>
        </p:txBody>
      </p:sp>
      <p:grpSp>
        <p:nvGrpSpPr>
          <p:cNvPr id="23557" name="TextBox 15"/>
          <p:cNvGrpSpPr>
            <a:grpSpLocks/>
          </p:cNvGrpSpPr>
          <p:nvPr/>
        </p:nvGrpSpPr>
        <p:grpSpPr bwMode="auto">
          <a:xfrm>
            <a:off x="467544" y="1557338"/>
            <a:ext cx="8425631" cy="4679974"/>
            <a:chOff x="422" y="1524"/>
            <a:chExt cx="2274" cy="603"/>
          </a:xfrm>
        </p:grpSpPr>
        <p:pic>
          <p:nvPicPr>
            <p:cNvPr id="188428" name="TextBox 1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" y="1524"/>
              <a:ext cx="2274" cy="6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</p:pic>
        <p:sp>
          <p:nvSpPr>
            <p:cNvPr id="188429" name="Text Box 13"/>
            <p:cNvSpPr txBox="1">
              <a:spLocks noChangeArrowheads="1"/>
            </p:cNvSpPr>
            <p:nvPr/>
          </p:nvSpPr>
          <p:spPr bwMode="auto">
            <a:xfrm>
              <a:off x="432" y="1536"/>
              <a:ext cx="2256" cy="9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>
                  <a:effectLst/>
                </a:rPr>
                <a:t>Журнал «Вопросы  международного сотрудничества в образовании в Южном регионе»</a:t>
              </a:r>
              <a:endParaRPr lang="ru-RU" sz="2000" dirty="0">
                <a:effectLst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83568" y="2708920"/>
            <a:ext cx="7848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>
                <a:effectLst/>
              </a:rPr>
              <a:t>Педагоги -  </a:t>
            </a:r>
            <a:r>
              <a:rPr lang="ru-RU" sz="2000" dirty="0" err="1" smtClean="0">
                <a:effectLst/>
              </a:rPr>
              <a:t>Аркания</a:t>
            </a:r>
            <a:r>
              <a:rPr lang="ru-RU" sz="2000" dirty="0" smtClean="0">
                <a:effectLst/>
              </a:rPr>
              <a:t> А.Н., Иваницкая Е.А., </a:t>
            </a:r>
            <a:r>
              <a:rPr lang="ru-RU" sz="2000" dirty="0" err="1" smtClean="0">
                <a:effectLst/>
              </a:rPr>
              <a:t>Крутяева</a:t>
            </a:r>
            <a:r>
              <a:rPr lang="ru-RU" sz="2000" dirty="0" smtClean="0">
                <a:effectLst/>
              </a:rPr>
              <a:t> Е.О.,  </a:t>
            </a:r>
          </a:p>
          <a:p>
            <a:pPr algn="l"/>
            <a:r>
              <a:rPr lang="ru-RU" sz="2000" dirty="0" smtClean="0">
                <a:effectLst/>
              </a:rPr>
              <a:t>Хан Т.Л., Мирошниченко А.И., </a:t>
            </a:r>
            <a:r>
              <a:rPr lang="ru-RU" sz="2000" dirty="0" err="1" smtClean="0">
                <a:effectLst/>
              </a:rPr>
              <a:t>Жаркова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В.В.,Самута</a:t>
            </a:r>
            <a:r>
              <a:rPr lang="ru-RU" sz="2000" dirty="0" smtClean="0">
                <a:effectLst/>
              </a:rPr>
              <a:t> Т.К., Погодина Н.В., </a:t>
            </a:r>
            <a:r>
              <a:rPr lang="ru-RU" sz="2000" dirty="0" err="1" smtClean="0">
                <a:effectLst/>
              </a:rPr>
              <a:t>Рамазанова</a:t>
            </a:r>
            <a:r>
              <a:rPr lang="ru-RU" sz="2000" dirty="0" smtClean="0">
                <a:effectLst/>
              </a:rPr>
              <a:t> Д.С., Черненко И.Н., Юшкевич Г.Ю, </a:t>
            </a:r>
            <a:r>
              <a:rPr lang="ru-RU" sz="2000" dirty="0" err="1" smtClean="0">
                <a:effectLst/>
              </a:rPr>
              <a:t>Рудова</a:t>
            </a:r>
            <a:r>
              <a:rPr lang="ru-RU" sz="2000" dirty="0" smtClean="0">
                <a:effectLst/>
              </a:rPr>
              <a:t> В.В., </a:t>
            </a:r>
            <a:r>
              <a:rPr lang="ru-RU" sz="2000" dirty="0" err="1" smtClean="0">
                <a:effectLst/>
              </a:rPr>
              <a:t>Михина</a:t>
            </a:r>
            <a:r>
              <a:rPr lang="ru-RU" sz="2000" dirty="0" smtClean="0">
                <a:effectLst/>
              </a:rPr>
              <a:t> Л.А., </a:t>
            </a:r>
            <a:r>
              <a:rPr lang="ru-RU" sz="2000" dirty="0" err="1" smtClean="0">
                <a:effectLst/>
              </a:rPr>
              <a:t>Труш</a:t>
            </a:r>
            <a:r>
              <a:rPr lang="ru-RU" sz="2000" dirty="0" smtClean="0">
                <a:effectLst/>
              </a:rPr>
              <a:t> Е.С., Кравченко А.Ю.,</a:t>
            </a:r>
          </a:p>
          <a:p>
            <a:pPr algn="l"/>
            <a:r>
              <a:rPr lang="ru-RU" sz="2000" dirty="0" smtClean="0">
                <a:effectLst/>
              </a:rPr>
              <a:t> Карпова О.Г.</a:t>
            </a:r>
            <a:endParaRPr lang="ru-RU" sz="2000" dirty="0" smtClean="0"/>
          </a:p>
          <a:p>
            <a:pPr algn="l"/>
            <a:endParaRPr lang="ru-RU" sz="2000" dirty="0" smtClean="0">
              <a:effectLst/>
            </a:endParaRPr>
          </a:p>
          <a:p>
            <a:pPr algn="l"/>
            <a:r>
              <a:rPr lang="ru-RU" sz="2000" dirty="0" smtClean="0">
                <a:effectLst/>
              </a:rPr>
              <a:t>Музыкальный руководитель - </a:t>
            </a:r>
            <a:r>
              <a:rPr lang="ru-RU" sz="2000" dirty="0" err="1" smtClean="0">
                <a:effectLst/>
              </a:rPr>
              <a:t>Гранкина</a:t>
            </a:r>
            <a:r>
              <a:rPr lang="ru-RU" sz="2000" dirty="0" smtClean="0">
                <a:effectLst/>
              </a:rPr>
              <a:t> Е.Н.</a:t>
            </a:r>
          </a:p>
          <a:p>
            <a:pPr algn="l"/>
            <a:endParaRPr lang="ru-RU" sz="2000" dirty="0" smtClean="0">
              <a:effectLst/>
            </a:endParaRPr>
          </a:p>
          <a:p>
            <a:pPr algn="l"/>
            <a:r>
              <a:rPr lang="ru-RU" sz="2000" dirty="0" smtClean="0">
                <a:effectLst/>
              </a:rPr>
              <a:t> Старший воспитатель - Яловая Л.Н.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8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050" y="0"/>
            <a:ext cx="9017446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Impact"/>
              </a:rPr>
              <a:t>Использование ИКТ педагогами</a:t>
            </a:r>
            <a:endParaRPr lang="ru-RU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Impact"/>
            </a:endParaRPr>
          </a:p>
        </p:txBody>
      </p:sp>
      <p:pic>
        <p:nvPicPr>
          <p:cNvPr id="188420" name="Picture 4" descr="H:\ИКТ в ДОУ 223\20150406_151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4000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H:\ИКТ в ДОУ 223\IMG_20131101_174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87" y="1120153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3" name="Picture 7" descr="H:\ИКТ в ДОУ 223\IMG_20140930_105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98990"/>
            <a:ext cx="2430760" cy="32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5" name="Picture 9" descr="H:\ИКТ в ДОУ 223\Рисунок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1" y="1475264"/>
            <a:ext cx="3084576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:\ИКТ в ДОУ 223\20150406_144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78" y="429309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3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8978"/>
            <a:ext cx="24447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latin typeface="Impact"/>
              </a:rPr>
              <a:t>воспитанниками</a:t>
            </a:r>
            <a:endParaRPr lang="ru-RU" sz="3200" kern="10" dirty="0">
              <a:ln w="9525">
                <a:solidFill>
                  <a:srgbClr val="33CC33"/>
                </a:solidFill>
                <a:round/>
                <a:headEnd/>
                <a:tailEnd/>
              </a:ln>
              <a:solidFill>
                <a:srgbClr val="00CCFF"/>
              </a:solidFill>
              <a:effectLst/>
              <a:latin typeface="Impact"/>
            </a:endParaRPr>
          </a:p>
        </p:txBody>
      </p:sp>
      <p:pic>
        <p:nvPicPr>
          <p:cNvPr id="6" name="Picture 6" descr="H:\ИКТ в ДОУ 223\IMG_20140912_075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76" y="1196752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H:\ИКТ в ДОУ 223\Л.Н\20150408_101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8619"/>
            <a:ext cx="3184604" cy="23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:\ИКТ в ДОУ 223\Л.Н\20150408_102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84" y="3817678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:\ИКТ в ДОУ 223\Л.Н\20150408_10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2" y="4189881"/>
            <a:ext cx="3076159" cy="23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:\ИКТ в ДОУ 223\Л.Н\20150408_0952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2" y="4329703"/>
            <a:ext cx="3029712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:\ИКТ в ДОУ 223\Л.Н\20150408_0950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7" y="1526223"/>
            <a:ext cx="3172210" cy="237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95288" y="854075"/>
            <a:ext cx="82804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 b="1">
              <a:solidFill>
                <a:srgbClr val="003399"/>
              </a:solidFill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Комфортная творческая атмосфера и доброжелательный микроклимат в коллективе.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Общая мотивация сотрудников на положительный результат.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Гибкое реагирование на возникающие проблемы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Использование как традиционных, так и интерактивных форм и видов работы с кадрами.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Повышение профессионального уровня педагогов.</a:t>
            </a:r>
          </a:p>
          <a:p>
            <a:pPr algn="ctr" eaLnBrk="0" hangingPunct="0">
              <a:tabLst>
                <a:tab pos="685800" algn="l"/>
              </a:tabLst>
            </a:pPr>
            <a:endParaRPr lang="ru-RU" sz="2400">
              <a:solidFill>
                <a:srgbClr val="0066CC"/>
              </a:solidFill>
              <a:effectLst/>
            </a:endParaRPr>
          </a:p>
        </p:txBody>
      </p:sp>
      <p:pic>
        <p:nvPicPr>
          <p:cNvPr id="182276" name="Picture 4" descr="j0232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628775"/>
            <a:ext cx="1593850" cy="1414463"/>
          </a:xfrm>
          <a:prstGeom prst="rect">
            <a:avLst/>
          </a:prstGeom>
          <a:noFill/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Компоненты </a:t>
            </a:r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развития ДОУ</a:t>
            </a:r>
          </a:p>
        </p:txBody>
      </p:sp>
      <p:pic>
        <p:nvPicPr>
          <p:cNvPr id="182280" name="Picture 8" descr="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45125"/>
            <a:ext cx="6381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82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1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13787" cy="1552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Открытые занятия для воспитателей ДОУ </a:t>
            </a:r>
            <a:r>
              <a:rPr lang="ru-RU" sz="32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№223</a:t>
            </a:r>
            <a:endParaRPr lang="ru-RU" sz="32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435361" y="1196752"/>
            <a:ext cx="84256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Tx/>
              <a:buChar char="•"/>
            </a:pPr>
            <a:r>
              <a:rPr lang="ru-RU" sz="2000" b="1" dirty="0" smtClean="0">
                <a:solidFill>
                  <a:srgbClr val="FF3300"/>
                </a:solidFill>
                <a:effectLst/>
              </a:rPr>
              <a:t>Развитие детской инициативы:</a:t>
            </a:r>
            <a:endParaRPr lang="ru-RU" sz="2000" b="1" dirty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Юшкевич Г.Ю. «</a:t>
            </a:r>
            <a:r>
              <a:rPr lang="ru-RU" b="1" dirty="0">
                <a:effectLst/>
              </a:rPr>
              <a:t>Развитие детской </a:t>
            </a:r>
            <a:r>
              <a:rPr lang="ru-RU" b="1" dirty="0" smtClean="0">
                <a:effectLst/>
              </a:rPr>
              <a:t>инициативы в ходе совместной трудовой деятельности»</a:t>
            </a:r>
            <a:r>
              <a:rPr lang="ru-RU" dirty="0" smtClean="0">
                <a:effectLst/>
              </a:rPr>
              <a:t> подготовительная коррекционная группа №7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585811" y="2228712"/>
            <a:ext cx="76445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b="1" dirty="0" err="1" smtClean="0">
                <a:effectLst/>
              </a:rPr>
              <a:t>Самута</a:t>
            </a:r>
            <a:r>
              <a:rPr lang="ru-RU" b="1" dirty="0" smtClean="0">
                <a:effectLst/>
              </a:rPr>
              <a:t> Т.К. </a:t>
            </a:r>
            <a:r>
              <a:rPr lang="ru-RU" b="1" dirty="0">
                <a:effectLst/>
              </a:rPr>
              <a:t>«Развитие детской инициативы в ходе </a:t>
            </a:r>
            <a:r>
              <a:rPr lang="ru-RU" b="1" dirty="0" smtClean="0">
                <a:effectLst/>
              </a:rPr>
              <a:t> детского экспериментирования»</a:t>
            </a:r>
            <a:r>
              <a:rPr lang="ru-RU" dirty="0" smtClean="0">
                <a:effectLst/>
              </a:rPr>
              <a:t> средняя </a:t>
            </a:r>
            <a:r>
              <a:rPr lang="ru-RU" dirty="0">
                <a:effectLst/>
              </a:rPr>
              <a:t>группа № </a:t>
            </a:r>
            <a:r>
              <a:rPr lang="ru-RU" dirty="0" smtClean="0">
                <a:effectLst/>
              </a:rPr>
              <a:t>6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560201" y="2875043"/>
            <a:ext cx="7776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b="1" dirty="0" err="1" smtClean="0">
                <a:effectLst/>
              </a:rPr>
              <a:t>Зеркаль</a:t>
            </a:r>
            <a:r>
              <a:rPr lang="ru-RU" b="1" dirty="0" smtClean="0">
                <a:effectLst/>
              </a:rPr>
              <a:t> В.С.  </a:t>
            </a:r>
            <a:r>
              <a:rPr lang="ru-RU" b="1" dirty="0">
                <a:effectLst/>
              </a:rPr>
              <a:t>«Развитие детской инициативы в ходе  </a:t>
            </a:r>
            <a:r>
              <a:rPr lang="ru-RU" b="1" dirty="0" smtClean="0">
                <a:effectLst/>
              </a:rPr>
              <a:t>театрализованных игр»</a:t>
            </a:r>
            <a:r>
              <a:rPr lang="ru-RU" dirty="0" smtClean="0">
                <a:effectLst/>
              </a:rPr>
              <a:t> старшая коррекционная  </a:t>
            </a:r>
            <a:r>
              <a:rPr lang="ru-RU" dirty="0">
                <a:effectLst/>
              </a:rPr>
              <a:t>группа № 10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403178" y="3441221"/>
            <a:ext cx="7884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ru-RU" sz="2000" b="1" dirty="0">
                <a:solidFill>
                  <a:srgbClr val="FF3300"/>
                </a:solidFill>
                <a:effectLst/>
              </a:rPr>
              <a:t> </a:t>
            </a:r>
            <a:r>
              <a:rPr lang="ru-RU" sz="2000" b="1" dirty="0" smtClean="0">
                <a:solidFill>
                  <a:srgbClr val="FF3300"/>
                </a:solidFill>
                <a:effectLst/>
              </a:rPr>
              <a:t>Использование современных технических средств в ходе:</a:t>
            </a:r>
            <a:endParaRPr lang="ru-RU" sz="2000" b="1" dirty="0">
              <a:solidFill>
                <a:srgbClr val="FF3300"/>
              </a:solidFill>
              <a:effectLst/>
            </a:endParaRP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490672" y="3676588"/>
            <a:ext cx="816265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b="1" dirty="0" smtClean="0">
                <a:effectLst/>
              </a:rPr>
              <a:t>Кравченко А.Ю.  «</a:t>
            </a:r>
            <a:r>
              <a:rPr lang="ru-RU" b="1" dirty="0">
                <a:effectLst/>
              </a:rPr>
              <a:t>Использование современных технических </a:t>
            </a:r>
            <a:r>
              <a:rPr lang="ru-RU" b="1" dirty="0" smtClean="0">
                <a:effectLst/>
              </a:rPr>
              <a:t>средств</a:t>
            </a:r>
          </a:p>
          <a:p>
            <a:pPr algn="l"/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в ходе </a:t>
            </a:r>
            <a:r>
              <a:rPr lang="ru-RU" b="1" dirty="0" smtClean="0">
                <a:effectLst/>
              </a:rPr>
              <a:t>театрализованной деятельности» </a:t>
            </a:r>
            <a:r>
              <a:rPr lang="ru-RU" dirty="0">
                <a:effectLst/>
              </a:rPr>
              <a:t>средняя группа № </a:t>
            </a:r>
            <a:r>
              <a:rPr lang="ru-RU" dirty="0" smtClean="0">
                <a:effectLst/>
              </a:rPr>
              <a:t>9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/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ru-RU" b="1" dirty="0" err="1" smtClean="0">
                <a:effectLst/>
              </a:rPr>
              <a:t>Крутяева</a:t>
            </a:r>
            <a:r>
              <a:rPr lang="ru-RU" b="1" dirty="0" smtClean="0">
                <a:effectLst/>
              </a:rPr>
              <a:t> Е.О.  </a:t>
            </a:r>
            <a:r>
              <a:rPr lang="ru-RU" b="1" dirty="0">
                <a:effectLst/>
              </a:rPr>
              <a:t>«Использование современных технических средств</a:t>
            </a:r>
          </a:p>
          <a:p>
            <a:pPr algn="l"/>
            <a:r>
              <a:rPr lang="ru-RU" b="1" dirty="0">
                <a:effectLst/>
              </a:rPr>
              <a:t> в ходе </a:t>
            </a:r>
            <a:r>
              <a:rPr lang="ru-RU" b="1" dirty="0" smtClean="0">
                <a:effectLst/>
              </a:rPr>
              <a:t>речевой </a:t>
            </a:r>
            <a:r>
              <a:rPr lang="ru-RU" b="1" dirty="0">
                <a:effectLst/>
              </a:rPr>
              <a:t>деятельности</a:t>
            </a:r>
            <a:r>
              <a:rPr lang="ru-RU" b="1" dirty="0" smtClean="0">
                <a:effectLst/>
              </a:rPr>
              <a:t>»</a:t>
            </a:r>
            <a:r>
              <a:rPr lang="ru-RU" dirty="0">
                <a:effectLst/>
              </a:rPr>
              <a:t> старшая коррекционная  группа № 10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/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ru-RU" b="1" dirty="0" err="1" smtClean="0">
                <a:effectLst/>
              </a:rPr>
              <a:t>Садкова</a:t>
            </a:r>
            <a:r>
              <a:rPr lang="ru-RU" b="1" dirty="0" smtClean="0">
                <a:effectLst/>
              </a:rPr>
              <a:t> Т.Н.  </a:t>
            </a:r>
            <a:r>
              <a:rPr lang="ru-RU" b="1" dirty="0">
                <a:effectLst/>
              </a:rPr>
              <a:t>«Использование современных технических средств</a:t>
            </a:r>
          </a:p>
          <a:p>
            <a:pPr algn="l"/>
            <a:r>
              <a:rPr lang="ru-RU" b="1" dirty="0">
                <a:effectLst/>
              </a:rPr>
              <a:t> в ходе </a:t>
            </a:r>
            <a:r>
              <a:rPr lang="ru-RU" b="1" dirty="0" smtClean="0">
                <a:effectLst/>
              </a:rPr>
              <a:t>общения с живой природой» </a:t>
            </a:r>
            <a:r>
              <a:rPr lang="ru-RU" dirty="0" smtClean="0">
                <a:effectLst/>
              </a:rPr>
              <a:t>подготовительная группа </a:t>
            </a:r>
            <a:r>
              <a:rPr lang="ru-RU" dirty="0">
                <a:effectLst/>
              </a:rPr>
              <a:t>№ </a:t>
            </a:r>
            <a:r>
              <a:rPr lang="ru-RU" dirty="0" smtClean="0">
                <a:effectLst/>
              </a:rPr>
              <a:t>3</a:t>
            </a:r>
          </a:p>
          <a:p>
            <a:pPr algn="l"/>
            <a:endParaRPr lang="ru-RU" dirty="0" smtClean="0">
              <a:effectLst/>
            </a:endParaRPr>
          </a:p>
          <a:p>
            <a:pPr algn="l"/>
            <a:r>
              <a:rPr lang="ru-RU" b="1" dirty="0" smtClean="0">
                <a:effectLst/>
              </a:rPr>
              <a:t>Рамазанова Д.С. «Использование </a:t>
            </a:r>
            <a:r>
              <a:rPr lang="ru-RU" b="1" dirty="0">
                <a:effectLst/>
              </a:rPr>
              <a:t>современных технических средств</a:t>
            </a:r>
          </a:p>
          <a:p>
            <a:pPr algn="l"/>
            <a:r>
              <a:rPr lang="ru-RU" b="1" dirty="0">
                <a:effectLst/>
              </a:rPr>
              <a:t> в ходе </a:t>
            </a:r>
            <a:r>
              <a:rPr lang="ru-RU" b="1" dirty="0" smtClean="0">
                <a:effectLst/>
              </a:rPr>
              <a:t>продуктивной  </a:t>
            </a:r>
            <a:r>
              <a:rPr lang="ru-RU" b="1" dirty="0">
                <a:effectLst/>
              </a:rPr>
              <a:t>деятельности» 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младшая группа </a:t>
            </a:r>
            <a:r>
              <a:rPr lang="ru-RU" dirty="0">
                <a:effectLst/>
              </a:rPr>
              <a:t>№ </a:t>
            </a:r>
            <a:r>
              <a:rPr lang="ru-RU" dirty="0" smtClean="0">
                <a:effectLst/>
              </a:rPr>
              <a:t>4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/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532812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latin typeface="Impact"/>
              </a:rPr>
              <a:t>Практикумы для педагогов</a:t>
            </a:r>
            <a:endParaRPr lang="ru-RU" sz="3600" kern="10" dirty="0">
              <a:ln w="9525">
                <a:solidFill>
                  <a:srgbClr val="3366FF"/>
                </a:solidFill>
                <a:round/>
                <a:headEnd/>
                <a:tailEnd/>
              </a:ln>
              <a:solidFill>
                <a:srgbClr val="00CCFF"/>
              </a:solidFill>
              <a:effectLst/>
              <a:latin typeface="Impact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33361" y="1474620"/>
            <a:ext cx="867727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2"/>
              </a:solidFill>
              <a:effectLst/>
            </a:endParaRPr>
          </a:p>
          <a:p>
            <a:pPr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2"/>
              </a:solidFill>
              <a:effectLst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effectLst/>
              </a:rPr>
              <a:t>Проведённые старшим воспитателем Яловой Л.Н.</a:t>
            </a:r>
          </a:p>
          <a:p>
            <a:pPr algn="ctr"/>
            <a:endParaRPr lang="ru-RU" sz="2400" b="1" dirty="0" smtClean="0">
              <a:solidFill>
                <a:schemeClr val="accent2"/>
              </a:solidFill>
              <a:effectLst/>
            </a:endParaRPr>
          </a:p>
          <a:p>
            <a:pPr algn="l"/>
            <a:endParaRPr lang="ru-RU" sz="2000" b="1" dirty="0" smtClean="0">
              <a:solidFill>
                <a:schemeClr val="accent2"/>
              </a:solidFill>
              <a:effectLst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effectLst/>
              </a:rPr>
              <a:t>Создание презентаций для педагогических советов педагогов –  </a:t>
            </a:r>
          </a:p>
          <a:p>
            <a:pPr algn="l"/>
            <a:r>
              <a:rPr lang="ru-RU" sz="2000" b="1" dirty="0">
                <a:solidFill>
                  <a:schemeClr val="accent2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effectLst/>
              </a:rPr>
              <a:t>                                           Юшкевич Г.Ю.</a:t>
            </a:r>
          </a:p>
          <a:p>
            <a:pPr algn="l"/>
            <a:endParaRPr lang="ru-RU" sz="2000" b="1" dirty="0" smtClean="0">
              <a:solidFill>
                <a:schemeClr val="accent2"/>
              </a:solidFill>
              <a:effectLst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2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effectLst/>
              </a:rPr>
              <a:t>Создание слайд-шоу для родительских собраний – </a:t>
            </a:r>
            <a:r>
              <a:rPr lang="ru-RU" sz="2000" b="1" dirty="0" err="1" smtClean="0">
                <a:solidFill>
                  <a:schemeClr val="accent2"/>
                </a:solidFill>
                <a:effectLst/>
              </a:rPr>
              <a:t>Самута</a:t>
            </a:r>
            <a:r>
              <a:rPr lang="ru-RU" sz="2000" b="1" dirty="0" smtClean="0">
                <a:solidFill>
                  <a:schemeClr val="accent2"/>
                </a:solidFill>
                <a:effectLst/>
              </a:rPr>
              <a:t> Т.К.</a:t>
            </a:r>
          </a:p>
          <a:p>
            <a:pPr algn="l"/>
            <a:endParaRPr lang="ru-RU" sz="2000" b="1" dirty="0" smtClean="0">
              <a:solidFill>
                <a:schemeClr val="accent2"/>
              </a:solidFill>
              <a:effectLst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effectLst/>
              </a:rPr>
              <a:t>Создание электронного банка данных о семьях воспитанников  </a:t>
            </a:r>
          </a:p>
          <a:p>
            <a:pPr algn="l"/>
            <a:r>
              <a:rPr lang="ru-RU" sz="2000" b="1" dirty="0">
                <a:solidFill>
                  <a:schemeClr val="accent2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effectLst/>
              </a:rPr>
              <a:t>                                    группы – </a:t>
            </a:r>
            <a:r>
              <a:rPr lang="ru-RU" sz="2000" b="1" dirty="0" err="1" smtClean="0">
                <a:solidFill>
                  <a:schemeClr val="accent2"/>
                </a:solidFill>
                <a:effectLst/>
              </a:rPr>
              <a:t>Садкова</a:t>
            </a:r>
            <a:r>
              <a:rPr lang="ru-RU" sz="2000" b="1" dirty="0" smtClean="0">
                <a:solidFill>
                  <a:schemeClr val="accent2"/>
                </a:solidFill>
                <a:effectLst/>
              </a:rPr>
              <a:t> Т.Н.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558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Круглые столы для </a:t>
            </a:r>
            <a:r>
              <a:rPr lang="ru-RU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педагогов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79512" y="1944624"/>
            <a:ext cx="878497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114300" algn="l"/>
                <a:tab pos="457200" algn="l"/>
              </a:tabLst>
            </a:pPr>
            <a:r>
              <a:rPr lang="ru-RU" b="1" dirty="0" smtClean="0">
                <a:effectLst/>
              </a:rPr>
              <a:t> </a:t>
            </a:r>
            <a:r>
              <a:rPr lang="ru-RU" sz="3200" b="1" dirty="0" smtClean="0">
                <a:effectLst/>
              </a:rPr>
              <a:t>Педагог-психолог Поликарпова Е.Д., ст. воспитатель Яловая Л.Н. </a:t>
            </a:r>
            <a:r>
              <a:rPr lang="ru-RU" sz="3200" b="1" i="1" dirty="0" smtClean="0">
                <a:effectLst/>
              </a:rPr>
              <a:t>«Профессиональная этика педагога»</a:t>
            </a:r>
          </a:p>
          <a:p>
            <a:pPr algn="just">
              <a:tabLst>
                <a:tab pos="114300" algn="l"/>
                <a:tab pos="457200" algn="l"/>
              </a:tabLst>
            </a:pPr>
            <a:endParaRPr lang="ru-RU" sz="3200" b="1" i="1" dirty="0" smtClean="0">
              <a:effectLst/>
            </a:endParaRPr>
          </a:p>
          <a:p>
            <a:pPr algn="just">
              <a:buFont typeface="Wingdings" pitchFamily="2" charset="2"/>
              <a:buChar char="v"/>
              <a:tabLst>
                <a:tab pos="114300" algn="l"/>
                <a:tab pos="457200" algn="l"/>
              </a:tabLst>
            </a:pPr>
            <a:r>
              <a:rPr lang="ru-RU" sz="3200" b="1" i="1" dirty="0">
                <a:effectLst/>
              </a:rPr>
              <a:t> </a:t>
            </a:r>
            <a:r>
              <a:rPr lang="ru-RU" sz="3200" b="1" i="1" dirty="0" smtClean="0">
                <a:effectLst/>
              </a:rPr>
              <a:t>Педагог-психолог Поликарпова Е.Д. «Психологические принципы ведения беседы с родителями»</a:t>
            </a:r>
            <a:endParaRPr lang="ru-RU" sz="3200" b="1" i="1" dirty="0">
              <a:effectLst/>
            </a:endParaRPr>
          </a:p>
        </p:txBody>
      </p:sp>
      <p:pic>
        <p:nvPicPr>
          <p:cNvPr id="195593" name="Picture 9" descr="DSCI0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0" y="-5715000"/>
            <a:ext cx="1831975" cy="137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046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Impact"/>
              </a:rPr>
              <a:t>Участие в районных конкурсах 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3850" y="2195572"/>
            <a:ext cx="48962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endParaRPr lang="ru-RU" sz="2400" b="1" i="1" dirty="0" smtClean="0"/>
          </a:p>
          <a:p>
            <a:pPr algn="l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b="1" i="1" dirty="0" smtClean="0">
                <a:solidFill>
                  <a:srgbClr val="800080"/>
                </a:solidFill>
              </a:rPr>
              <a:t>Конкурс на звание  «Лучший уполномоченный по охране труда» -  </a:t>
            </a:r>
            <a:r>
              <a:rPr lang="ru-RU" sz="2400" b="1" dirty="0" smtClean="0">
                <a:solidFill>
                  <a:srgbClr val="800080"/>
                </a:solidFill>
                <a:effectLst/>
              </a:rPr>
              <a:t>Черненко Ирина Николаевна   лауреат.</a:t>
            </a:r>
          </a:p>
          <a:p>
            <a:pPr algn="l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endParaRPr lang="ru-RU" sz="2400" dirty="0">
              <a:solidFill>
                <a:srgbClr val="800080"/>
              </a:solidFill>
              <a:effectLst/>
            </a:endParaRP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251521" y="1300118"/>
            <a:ext cx="4968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конкурс страница «Профсоюза» на сайте учреждения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1-е место</a:t>
            </a:r>
            <a:endParaRPr lang="ru-RU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90473" name="Picture 9" descr="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504249"/>
            <a:ext cx="962025" cy="1066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850" y="4293096"/>
            <a:ext cx="4680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/>
              </a:rPr>
              <a:t>МБДОУ №223 лауреат  </a:t>
            </a:r>
            <a:r>
              <a:rPr lang="ru-RU" sz="2400" b="1" i="1" dirty="0" smtClean="0">
                <a:solidFill>
                  <a:srgbClr val="C00000"/>
                </a:solidFill>
              </a:rPr>
              <a:t>конкурса военной патриотической песни.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2" name="Picture 2" descr="H:\Л.Н\фото о.т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0118"/>
            <a:ext cx="1945407" cy="28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елли\Desktop\IMG_20150520_152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5" y="2224971"/>
            <a:ext cx="1907208" cy="28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4323" name="WordArt 3"/>
          <p:cNvSpPr>
            <a:spLocks noChangeArrowheads="1" noChangeShapeType="1" noTextEdit="1"/>
          </p:cNvSpPr>
          <p:nvPr/>
        </p:nvSpPr>
        <p:spPr bwMode="auto">
          <a:xfrm>
            <a:off x="323850" y="-243408"/>
            <a:ext cx="8532813" cy="4608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560"/>
              </a:avLst>
            </a:prstTxWarp>
          </a:bodyPr>
          <a:lstStyle/>
          <a:p>
            <a:pPr algn="ctr"/>
            <a:r>
              <a:rPr lang="ru-RU" sz="3600" b="1" u="sng" dirty="0">
                <a:solidFill>
                  <a:srgbClr val="0066CC"/>
                </a:solidFill>
                <a:effectLst/>
              </a:rPr>
              <a:t>Наше ДОУ – это</a:t>
            </a:r>
            <a:r>
              <a:rPr lang="ru-RU" sz="3600" b="1" u="sng" dirty="0" smtClean="0">
                <a:solidFill>
                  <a:srgbClr val="0066CC"/>
                </a:solidFill>
                <a:effectLst/>
              </a:rPr>
              <a:t>:</a:t>
            </a:r>
          </a:p>
          <a:p>
            <a:pPr algn="ctr"/>
            <a:endParaRPr lang="ru-RU" sz="3600" b="1" u="sng" dirty="0">
              <a:solidFill>
                <a:srgbClr val="0066CC"/>
              </a:solidFill>
              <a:effectLst/>
            </a:endParaRPr>
          </a:p>
          <a:p>
            <a:pPr algn="ctr"/>
            <a:r>
              <a:rPr lang="ru-RU" sz="3600" b="1" dirty="0">
                <a:solidFill>
                  <a:srgbClr val="0066CC"/>
                </a:solidFill>
                <a:effectLst/>
              </a:rPr>
              <a:t>Д – добрые, душевные, доброжелательные;</a:t>
            </a:r>
          </a:p>
          <a:p>
            <a:pPr algn="ctr"/>
            <a:r>
              <a:rPr lang="ru-RU" sz="3600" b="1" dirty="0">
                <a:solidFill>
                  <a:srgbClr val="0066CC"/>
                </a:solidFill>
                <a:effectLst/>
              </a:rPr>
              <a:t>        </a:t>
            </a:r>
            <a:r>
              <a:rPr lang="ru-RU" sz="3600" b="1" dirty="0" smtClean="0">
                <a:solidFill>
                  <a:srgbClr val="0066CC"/>
                </a:solidFill>
                <a:effectLst/>
              </a:rPr>
              <a:t>О </a:t>
            </a:r>
            <a:r>
              <a:rPr lang="ru-RU" sz="3600" b="1" dirty="0">
                <a:solidFill>
                  <a:srgbClr val="0066CC"/>
                </a:solidFill>
                <a:effectLst/>
              </a:rPr>
              <a:t>– общительные, ответственные, обаятельные;</a:t>
            </a:r>
          </a:p>
          <a:p>
            <a:pPr algn="ctr"/>
            <a:r>
              <a:rPr lang="ru-RU" sz="3600" b="1" dirty="0">
                <a:solidFill>
                  <a:srgbClr val="0066CC"/>
                </a:solidFill>
                <a:effectLst/>
              </a:rPr>
              <a:t>У – умные, успешные, увлеченные </a:t>
            </a:r>
            <a:r>
              <a:rPr lang="ru-RU" sz="3600" b="1" dirty="0" smtClean="0">
                <a:solidFill>
                  <a:srgbClr val="0066CC"/>
                </a:solidFill>
                <a:effectLst/>
              </a:rPr>
              <a:t>педагоги</a:t>
            </a:r>
            <a:endParaRPr lang="ru-RU" sz="3600" b="1" dirty="0">
              <a:solidFill>
                <a:srgbClr val="0066CC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149080"/>
            <a:ext cx="5832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effectLst/>
              </a:rPr>
              <a:t>Мы все такие  разные,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effectLst/>
              </a:rPr>
              <a:t>По-разному все названы.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effectLst/>
              </a:rPr>
              <a:t>И только в одном у нас сходство: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effectLst/>
              </a:rPr>
              <a:t>Верность работе, души благородство!</a:t>
            </a:r>
          </a:p>
        </p:txBody>
      </p:sp>
      <p:pic>
        <p:nvPicPr>
          <p:cNvPr id="12" name="Picture 8" descr="d15602299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2557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7635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latin typeface="Impact"/>
              </a:rPr>
              <a:t>Педагоги - артисты</a:t>
            </a:r>
          </a:p>
        </p:txBody>
      </p:sp>
      <p:pic>
        <p:nvPicPr>
          <p:cNvPr id="186370" name="Picture 2" descr="C:\Users\Нелли\Desktop\фото сада\1.09.14\IMG_2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51877"/>
            <a:ext cx="2592288" cy="2337163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76200" contourW="12700">
            <a:bevelB/>
            <a:extrusionClr>
              <a:srgbClr val="0070C0"/>
            </a:extrusionClr>
            <a:contourClr>
              <a:schemeClr val="accent2">
                <a:lumMod val="60000"/>
                <a:lumOff val="4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Нелли\Desktop\фото сада\Для 223 Дс\IMG_7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1921888" cy="28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3" name="Picture 5" descr="C:\Users\Нелли\Desktop\фото сада\Для 223 Дс\IMG_7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664433" cy="17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4" name="Picture 6" descr="C:\Users\Нелли\Desktop\фото сада\Для 223 Дс\IMG_7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259301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4" name="Picture 2" descr="C:\Users\Нелли\Desktop\фото\Настя\DSCF6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556792"/>
            <a:ext cx="2616290" cy="1962218"/>
          </a:xfrm>
          <a:prstGeom prst="rect">
            <a:avLst/>
          </a:prstGeom>
          <a:noFill/>
        </p:spPr>
      </p:pic>
      <p:pic>
        <p:nvPicPr>
          <p:cNvPr id="11" name="Picture 4" descr="C:\Users\Нелли\Desktop\фото сада\Для 223 Дс\IMG_7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6797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05064"/>
            <a:ext cx="1656184" cy="26642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0" cstate="print"/>
          <a:srcRect l="36131" t="7219" r="4251"/>
          <a:stretch>
            <a:fillRect/>
          </a:stretch>
        </p:blipFill>
        <p:spPr bwMode="auto">
          <a:xfrm>
            <a:off x="5220072" y="3645024"/>
            <a:ext cx="1728192" cy="29514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5287" y="235166"/>
            <a:ext cx="8425185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776"/>
              </a:avLst>
            </a:prstTxWarp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будни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5288" y="1927200"/>
            <a:ext cx="84971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ru-RU" b="1" dirty="0" smtClean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 smtClean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 smtClean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  <a:p>
            <a:pPr algn="ctr"/>
            <a:endParaRPr lang="ru-RU" b="1" dirty="0">
              <a:effectLst/>
            </a:endParaRPr>
          </a:p>
        </p:txBody>
      </p:sp>
      <p:pic>
        <p:nvPicPr>
          <p:cNvPr id="206852" name="Picture 4" descr="C:\Users\Нелли\Desktop\фото\осень 2014 фото\DSCF8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544282" cy="1908212"/>
          </a:xfrm>
          <a:prstGeom prst="rect">
            <a:avLst/>
          </a:prstGeom>
          <a:noFill/>
        </p:spPr>
      </p:pic>
      <p:pic>
        <p:nvPicPr>
          <p:cNvPr id="206853" name="Picture 5" descr="C:\Users\Нелли\Desktop\фото\осень 2014 фото\DSCF8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2627783" cy="1970837"/>
          </a:xfrm>
          <a:prstGeom prst="rect">
            <a:avLst/>
          </a:prstGeom>
          <a:noFill/>
        </p:spPr>
      </p:pic>
      <p:pic>
        <p:nvPicPr>
          <p:cNvPr id="11" name="Picture 6" descr="C:\Users\Нелли\Desktop\фото\Настя\DSCF6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12776"/>
            <a:ext cx="2651787" cy="1988840"/>
          </a:xfrm>
          <a:prstGeom prst="rect">
            <a:avLst/>
          </a:prstGeom>
          <a:noFill/>
        </p:spPr>
      </p:pic>
      <p:pic>
        <p:nvPicPr>
          <p:cNvPr id="14" name="Picture 3" descr="C:\Users\PC\Desktop\DSCN09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09120"/>
            <a:ext cx="2520280" cy="20162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02.jpg" descr="getImage.jpg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47864" y="1556792"/>
            <a:ext cx="2510681" cy="1720349"/>
          </a:xfrm>
          <a:prstGeom prst="rect">
            <a:avLst/>
          </a:prstGeom>
          <a:ln/>
        </p:spPr>
      </p:pic>
      <p:pic>
        <p:nvPicPr>
          <p:cNvPr id="16" name="Рисунок 15" descr="C:\Users\Анастасия\Desktop\Настя рабочая\новое фото\P103078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3496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228184" y="3140968"/>
            <a:ext cx="23762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SC0893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3848" y="3068960"/>
            <a:ext cx="3058122" cy="2038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3284984"/>
            <a:ext cx="2452886" cy="172380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6371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4404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07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/>
                <a:latin typeface="Impact"/>
              </a:rPr>
              <a:t> праздники</a:t>
            </a:r>
            <a:endParaRPr lang="ru-RU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CC3399"/>
              </a:solidFill>
              <a:effectLst/>
              <a:latin typeface="Impact"/>
            </a:endParaRPr>
          </a:p>
        </p:txBody>
      </p:sp>
      <p:pic>
        <p:nvPicPr>
          <p:cNvPr id="208899" name="Picture 3" descr="C:\Users\Нелли\Desktop\профсоюз\корпоратив день воспитателя 2014\DSCF8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22" y="1430778"/>
            <a:ext cx="3240361" cy="2430271"/>
          </a:xfrm>
          <a:prstGeom prst="rect">
            <a:avLst/>
          </a:prstGeom>
          <a:noFill/>
        </p:spPr>
      </p:pic>
      <p:pic>
        <p:nvPicPr>
          <p:cNvPr id="208900" name="Picture 4" descr="C:\Users\Нелли\Desktop\профсоюз\корпоратив день воспитателя 2014\DSCN2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288" y="1412776"/>
            <a:ext cx="3264364" cy="2448273"/>
          </a:xfrm>
          <a:prstGeom prst="rect">
            <a:avLst/>
          </a:prstGeom>
          <a:noFill/>
        </p:spPr>
      </p:pic>
      <p:pic>
        <p:nvPicPr>
          <p:cNvPr id="208901" name="Picture 5" descr="C:\Users\Нелли\Desktop\профсоюз\корпоратив день воспитателя 2014\IMG_20141024_141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6922" y="4221088"/>
            <a:ext cx="3024336" cy="2326859"/>
          </a:xfrm>
          <a:prstGeom prst="rect">
            <a:avLst/>
          </a:prstGeom>
          <a:noFill/>
        </p:spPr>
      </p:pic>
      <p:pic>
        <p:nvPicPr>
          <p:cNvPr id="208902" name="Picture 6" descr="C:\Users\Нелли\Desktop\профсоюз\корпоратив день воспитателя 2014\IMG_20141104_110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483" y="4221088"/>
            <a:ext cx="3037121" cy="2277841"/>
          </a:xfrm>
          <a:prstGeom prst="rect">
            <a:avLst/>
          </a:prstGeom>
          <a:noFill/>
        </p:spPr>
      </p:pic>
      <p:pic>
        <p:nvPicPr>
          <p:cNvPr id="2" name="Picture 2" descr="C:\Users\Нелли\Desktop\1.05\20150501_1205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23" y="1543049"/>
            <a:ext cx="2772951" cy="20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елли\Desktop\конкурс фото\20150416_1739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37" y="4005064"/>
            <a:ext cx="3037121" cy="22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051050" y="131763"/>
            <a:ext cx="4826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dirty="0">
              <a:effectLst/>
            </a:endParaRPr>
          </a:p>
          <a:p>
            <a:pPr algn="ctr"/>
            <a:endParaRPr lang="ru-RU" dirty="0">
              <a:effectLst/>
            </a:endParaRPr>
          </a:p>
          <a:p>
            <a:pPr algn="ctr"/>
            <a:endParaRPr lang="ru-RU" dirty="0">
              <a:effectLst/>
            </a:endParaRPr>
          </a:p>
          <a:p>
            <a:pPr algn="ctr"/>
            <a:r>
              <a:rPr lang="ru-RU" sz="2000" b="1" dirty="0">
                <a:solidFill>
                  <a:srgbClr val="0066FF"/>
                </a:solidFill>
                <a:effectLst/>
              </a:rPr>
              <a:t>Нет! Женщины не виноваты,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Когда приходят эти даты – 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Тут календарь всему виной.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А Вы, всем датам вопреки,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Все так же молоды душой,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Стройны, изящны и легки.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Мы Вам желать не будем много,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Достоинств Ваших всех не счесть.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Так оставайтесь, ради Бога,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Всегда такими, какие есть!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А возраст – это не беда,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Переживем все юбилеи!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Ведь в жизни главное всегда,</a:t>
            </a:r>
            <a:br>
              <a:rPr lang="ru-RU" sz="2000" b="1" dirty="0">
                <a:solidFill>
                  <a:srgbClr val="0066FF"/>
                </a:solidFill>
                <a:effectLst/>
              </a:rPr>
            </a:br>
            <a:r>
              <a:rPr lang="ru-RU" sz="2000" b="1" dirty="0">
                <a:solidFill>
                  <a:srgbClr val="0066FF"/>
                </a:solidFill>
                <a:effectLst/>
              </a:rPr>
              <a:t>Чтобы душою не старели</a:t>
            </a:r>
            <a:r>
              <a:rPr lang="ru-RU" b="1" dirty="0">
                <a:solidFill>
                  <a:srgbClr val="0066FF"/>
                </a:solidFill>
                <a:effectLst/>
              </a:rPr>
              <a:t>.</a:t>
            </a:r>
          </a:p>
          <a:p>
            <a:pPr algn="ctr"/>
            <a:r>
              <a:rPr lang="ru-RU" b="1" dirty="0">
                <a:solidFill>
                  <a:srgbClr val="0066FF"/>
                </a:solidFill>
                <a:effectLst/>
              </a:rPr>
              <a:t>***</a:t>
            </a:r>
          </a:p>
        </p:txBody>
      </p:sp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1077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Юбилеи -</a:t>
            </a:r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2014-2015</a:t>
            </a:r>
            <a:endParaRPr lang="ru-RU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sp>
        <p:nvSpPr>
          <p:cNvPr id="198662" name="WordArt 6"/>
          <p:cNvSpPr>
            <a:spLocks noChangeArrowheads="1" noChangeShapeType="1" noTextEdit="1"/>
          </p:cNvSpPr>
          <p:nvPr/>
        </p:nvSpPr>
        <p:spPr bwMode="auto">
          <a:xfrm>
            <a:off x="251520" y="4221088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Можевикина</a:t>
            </a:r>
            <a:endParaRPr lang="ru-RU" b="1" i="1" kern="10" dirty="0" smtClean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Светлана Анатольевна- </a:t>
            </a:r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40</a:t>
            </a:r>
          </a:p>
        </p:txBody>
      </p:sp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6300192" y="6309320"/>
            <a:ext cx="2448272" cy="5486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Садкова</a:t>
            </a:r>
            <a:endParaRPr lang="ru-RU" b="1" i="1" kern="10" dirty="0" smtClean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Татьяна Николаевна- 65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6" name="WordArt 10"/>
          <p:cNvSpPr>
            <a:spLocks noChangeArrowheads="1" noChangeShapeType="1" noTextEdit="1"/>
          </p:cNvSpPr>
          <p:nvPr/>
        </p:nvSpPr>
        <p:spPr bwMode="auto">
          <a:xfrm>
            <a:off x="323528" y="6226075"/>
            <a:ext cx="2304256" cy="631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Ольховская </a:t>
            </a: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Елена Владимировна- </a:t>
            </a:r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50</a:t>
            </a:r>
          </a:p>
        </p:txBody>
      </p:sp>
      <p:sp>
        <p:nvSpPr>
          <p:cNvPr id="198667" name="WordArt 11"/>
          <p:cNvSpPr>
            <a:spLocks noChangeArrowheads="1" noChangeShapeType="1" noTextEdit="1"/>
          </p:cNvSpPr>
          <p:nvPr/>
        </p:nvSpPr>
        <p:spPr bwMode="auto">
          <a:xfrm>
            <a:off x="6228184" y="4221088"/>
            <a:ext cx="2547069" cy="55991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Прокофьева</a:t>
            </a: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Оксана Владимировна- </a:t>
            </a:r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45</a:t>
            </a:r>
          </a:p>
        </p:txBody>
      </p:sp>
      <p:sp>
        <p:nvSpPr>
          <p:cNvPr id="198668" name="WordArt 12"/>
          <p:cNvSpPr>
            <a:spLocks noChangeArrowheads="1" noChangeShapeType="1" noTextEdit="1"/>
          </p:cNvSpPr>
          <p:nvPr/>
        </p:nvSpPr>
        <p:spPr bwMode="auto">
          <a:xfrm>
            <a:off x="181986" y="2060575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Зеркаль</a:t>
            </a:r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Валерия Сергеевна - 25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98669" name="WordArt 13"/>
          <p:cNvSpPr>
            <a:spLocks noChangeArrowheads="1" noChangeShapeType="1" noTextEdit="1"/>
          </p:cNvSpPr>
          <p:nvPr/>
        </p:nvSpPr>
        <p:spPr bwMode="auto">
          <a:xfrm>
            <a:off x="6588224" y="2348880"/>
            <a:ext cx="2256724" cy="64488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Подлипенская</a:t>
            </a:r>
            <a:endParaRPr lang="ru-RU" b="1" i="1" kern="10" dirty="0" smtClean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Ольга Николаевна- 30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98673" name="Picture 17" descr="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797425"/>
            <a:ext cx="2368550" cy="1855788"/>
          </a:xfrm>
          <a:prstGeom prst="rect">
            <a:avLst/>
          </a:prstGeom>
          <a:noFill/>
        </p:spPr>
      </p:pic>
      <p:pic>
        <p:nvPicPr>
          <p:cNvPr id="198674" name="Picture 18" descr="1496348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8" y="5271486"/>
            <a:ext cx="762000" cy="1000125"/>
          </a:xfrm>
          <a:prstGeom prst="rect">
            <a:avLst/>
          </a:prstGeom>
          <a:noFill/>
        </p:spPr>
      </p:pic>
      <p:pic>
        <p:nvPicPr>
          <p:cNvPr id="198675" name="Picture 19" descr="1496348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192" y="5084762"/>
            <a:ext cx="762000" cy="1000125"/>
          </a:xfrm>
          <a:prstGeom prst="rect">
            <a:avLst/>
          </a:prstGeom>
          <a:noFill/>
        </p:spPr>
      </p:pic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5" y="968821"/>
            <a:ext cx="1639460" cy="10917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63500">
            <a:bevelT/>
            <a:contourClr>
              <a:srgbClr val="00B0F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G:\ФОТКИ\фото соня\Фотки от Катюхи\телефон\Фото-009ьр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52736"/>
            <a:ext cx="1440160" cy="12251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63500">
            <a:bevelT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7" name="Рисунок 16" descr="C:\Users\Сергей\Desktop\IMG_20130304_1813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852936"/>
            <a:ext cx="1714872" cy="12214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205826" name="Picture 2" descr="C:\Users\Нелли\Desktop\DSCF88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068960"/>
            <a:ext cx="1152128" cy="1152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contourClr>
              <a:srgbClr val="FFC000"/>
            </a:contourClr>
          </a:sp3d>
        </p:spPr>
      </p:pic>
      <p:pic>
        <p:nvPicPr>
          <p:cNvPr id="2" name="Picture 2" descr="C:\Users\Нелли\Desktop\DSCF85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941168"/>
            <a:ext cx="1224136" cy="11970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bevelT/>
            <a:contourClr>
              <a:srgbClr val="FF9900"/>
            </a:contourClr>
          </a:sp3d>
        </p:spPr>
      </p:pic>
      <p:pic>
        <p:nvPicPr>
          <p:cNvPr id="205827" name="Picture 3" descr="C:\Users\Нелли\Desktop\DSCF86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797152"/>
            <a:ext cx="1399418" cy="1440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>
            <a:bevelT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4" grpId="0" animBg="1"/>
      <p:bldP spid="198666" grpId="0" animBg="1"/>
      <p:bldP spid="198667" grpId="0" animBg="1"/>
      <p:bldP spid="198668" grpId="0" animBg="1"/>
      <p:bldP spid="1986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07" y="179512"/>
            <a:ext cx="575020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6347" y="4221087"/>
            <a:ext cx="6901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Будем стремиться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новым высотам!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7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smile000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323850" y="2566988"/>
            <a:ext cx="8569325" cy="4291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Спасибо за внимание!</a:t>
            </a:r>
          </a:p>
        </p:txBody>
      </p:sp>
      <p:pic>
        <p:nvPicPr>
          <p:cNvPr id="164889" name="Picture 25" descr="f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420938"/>
            <a:ext cx="1897063" cy="1801812"/>
          </a:xfrm>
          <a:prstGeom prst="rect">
            <a:avLst/>
          </a:prstGeom>
          <a:noFill/>
        </p:spPr>
      </p:pic>
      <p:pic>
        <p:nvPicPr>
          <p:cNvPr id="7" name="Picture 2" descr="C:\Users\Нелли\Desktop\методист\2014\эмбле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" y="188640"/>
            <a:ext cx="2595729" cy="25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4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1011" name="WordArt 3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4464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/>
                <a:latin typeface="Impact"/>
              </a:rPr>
              <a:t>( Цифры и факты )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755576" y="2090212"/>
            <a:ext cx="52562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Детский сад функционирует с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1970 </a:t>
            </a:r>
            <a:r>
              <a:rPr lang="ru-RU" sz="2400" b="1" dirty="0">
                <a:solidFill>
                  <a:srgbClr val="FF6699"/>
                </a:solidFill>
                <a:effectLst/>
              </a:rPr>
              <a:t>года.</a:t>
            </a: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Групп -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12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Воспитанников –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437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Сотрудников  -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60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Педагогов –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30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         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 </a:t>
            </a:r>
            <a:r>
              <a:rPr lang="ru-RU" sz="2400" b="1" dirty="0">
                <a:solidFill>
                  <a:srgbClr val="FF6699"/>
                </a:solidFill>
                <a:effectLst/>
              </a:rPr>
              <a:t>Заведующий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– 1</a:t>
            </a: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          старший воспитатель - 1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            воспитателей –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24</a:t>
            </a:r>
            <a:endParaRPr lang="ru-RU" sz="2400" b="1" dirty="0">
              <a:solidFill>
                <a:srgbClr val="FF6699"/>
              </a:solidFill>
              <a:effectLst/>
            </a:endParaRPr>
          </a:p>
          <a:p>
            <a:pPr algn="l"/>
            <a:r>
              <a:rPr lang="ru-RU" sz="2400" b="1" dirty="0">
                <a:solidFill>
                  <a:srgbClr val="FF6699"/>
                </a:solidFill>
                <a:effectLst/>
              </a:rPr>
              <a:t>            специалистов -  </a:t>
            </a:r>
            <a:r>
              <a:rPr lang="ru-RU" sz="2400" b="1" dirty="0" smtClean="0">
                <a:solidFill>
                  <a:srgbClr val="FF6699"/>
                </a:solidFill>
                <a:effectLst/>
              </a:rPr>
              <a:t>6</a:t>
            </a:r>
            <a:r>
              <a:rPr lang="ru-RU" sz="2400" b="1" dirty="0" smtClean="0">
                <a:solidFill>
                  <a:srgbClr val="0000FF"/>
                </a:solidFill>
                <a:effectLst/>
              </a:rPr>
              <a:t>  </a:t>
            </a:r>
            <a:endParaRPr lang="ru-RU" sz="24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71278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/>
                <a:latin typeface="Impact"/>
              </a:rPr>
              <a:t>Статистика</a:t>
            </a:r>
          </a:p>
        </p:txBody>
      </p:sp>
      <p:pic>
        <p:nvPicPr>
          <p:cNvPr id="171018" name="Picture 10" descr="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251183"/>
            <a:ext cx="1644650" cy="1249362"/>
          </a:xfrm>
          <a:prstGeom prst="rect">
            <a:avLst/>
          </a:prstGeom>
          <a:noFill/>
        </p:spPr>
      </p:pic>
      <p:pic>
        <p:nvPicPr>
          <p:cNvPr id="209921" name="Picture 1" descr="C:\Users\Нелли\Desktop\мобильный детский сад\фото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76872"/>
            <a:ext cx="302560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1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84" name="WordArt 4"/>
          <p:cNvSpPr>
            <a:spLocks noChangeArrowheads="1" noChangeShapeType="1" noTextEdit="1"/>
          </p:cNvSpPr>
          <p:nvPr/>
        </p:nvSpPr>
        <p:spPr bwMode="auto">
          <a:xfrm>
            <a:off x="323850" y="260648"/>
            <a:ext cx="8532813" cy="158417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2014-2015 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учебном году в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ДОУ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функционировало 12групп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b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3399"/>
              </a:solidFill>
              <a:effectLst/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83469"/>
            <a:ext cx="7992888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endParaRPr lang="ru-RU" sz="3200" b="1" dirty="0" smtClean="0">
              <a:solidFill>
                <a:srgbClr val="7030A0"/>
              </a:solidFill>
              <a:effectLst/>
              <a:latin typeface="Calibri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endParaRPr lang="ru-RU" sz="3200" b="1" dirty="0">
              <a:solidFill>
                <a:srgbClr val="7030A0"/>
              </a:solidFill>
              <a:effectLst/>
              <a:latin typeface="Calibri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7030A0"/>
                </a:solidFill>
                <a:effectLst/>
                <a:latin typeface="Calibri"/>
              </a:rPr>
              <a:t>I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Calibri"/>
              </a:rPr>
              <a:t>  </a:t>
            </a: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мл. – 3 группы 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2 мл. -  2 группы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Средние  - 2 группы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Старшие – 3</a:t>
            </a:r>
            <a:r>
              <a:rPr lang="ru-RU" sz="3200" b="1" dirty="0" smtClean="0">
                <a:solidFill>
                  <a:srgbClr val="7030A0"/>
                </a:solidFill>
                <a:effectLst/>
                <a:latin typeface="Calibri"/>
              </a:rPr>
              <a:t> </a:t>
            </a: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группы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effectLst/>
                <a:latin typeface="Calibri"/>
              </a:rPr>
              <a:t>Подготовительные – 2 группы </a:t>
            </a:r>
            <a:endParaRPr lang="ru-RU" sz="3200" b="1" dirty="0" smtClean="0">
              <a:solidFill>
                <a:srgbClr val="7030A0"/>
              </a:solidFill>
              <a:effectLst/>
              <a:latin typeface="Calibri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Списочный состав детей </a:t>
            </a:r>
            <a:r>
              <a:rPr lang="ru-RU" sz="3200" b="1" dirty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 </a:t>
            </a: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ДОУ  </a:t>
            </a:r>
            <a:r>
              <a:rPr lang="ru-RU" sz="3200" b="1" dirty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 </a:t>
            </a: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2014-2015        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       учебном </a:t>
            </a:r>
            <a:r>
              <a:rPr lang="ru-RU" sz="3200" b="1" dirty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году </a:t>
            </a: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– 437  воспитанников.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Фактическая посещаемость – 210 человек.</a:t>
            </a:r>
            <a:endParaRPr lang="ru-RU" sz="32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5107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Педагогический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коллектив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2014-2015 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учебном году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30педагогов</a:t>
            </a:r>
            <a:endParaRPr lang="ru-RU" sz="3200" kern="10" dirty="0">
              <a:ln w="9525">
                <a:solidFill>
                  <a:srgbClr val="33CC33"/>
                </a:solidFill>
                <a:round/>
                <a:headEnd/>
                <a:tailEnd/>
              </a:ln>
              <a:solidFill>
                <a:srgbClr val="800000"/>
              </a:solidFill>
              <a:effectLst/>
              <a:latin typeface="Impact"/>
            </a:endParaRP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215515" y="1628800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effectLst/>
              </a:rPr>
              <a:t>На </a:t>
            </a:r>
            <a:r>
              <a:rPr lang="ru-RU" b="1" dirty="0">
                <a:solidFill>
                  <a:schemeClr val="accent2"/>
                </a:solidFill>
                <a:effectLst/>
              </a:rPr>
              <a:t>свете есть много различных профессий,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effectLst/>
              </a:rPr>
              <a:t>И в каждой есть прелесть своя.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effectLst/>
              </a:rPr>
              <a:t>Но нет благородней, нужней и чудесней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effectLst/>
              </a:rPr>
              <a:t>Чем та, кем работаю  Я</a:t>
            </a:r>
            <a:r>
              <a:rPr lang="ru-RU" b="1" dirty="0" smtClean="0">
                <a:solidFill>
                  <a:schemeClr val="accent2"/>
                </a:solidFill>
                <a:effectLst/>
              </a:rPr>
              <a:t>!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FF0000"/>
                </a:solidFill>
                <a:effectLst/>
                <a:latin typeface="Calibri"/>
              </a:rPr>
              <a:t> </a:t>
            </a:r>
            <a:r>
              <a:rPr lang="ru-RU" sz="2500" b="1" dirty="0">
                <a:solidFill>
                  <a:srgbClr val="FF3399"/>
                </a:solidFill>
                <a:effectLst/>
                <a:latin typeface="Calibri"/>
              </a:rPr>
              <a:t>Профессиональная компетентность педагогов: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 - высшее образование имеют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20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человек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67%</a:t>
            </a:r>
            <a:endParaRPr lang="ru-RU" sz="2500" b="1" dirty="0">
              <a:solidFill>
                <a:srgbClr val="B83D68">
                  <a:lumMod val="75000"/>
                </a:srgbClr>
              </a:solidFill>
              <a:effectLst/>
              <a:latin typeface="Calibri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- незаконченное высшее образование (учащиеся вузов) – 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         1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 человек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– 3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%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- среднее специальное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9 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человек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30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%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Высшую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категорию имеют  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10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человек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33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%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I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 категорию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16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человек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54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%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без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категории 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4 человека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– </a:t>
            </a:r>
            <a:r>
              <a:rPr lang="ru-RU" sz="2500" b="1" dirty="0" smtClean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13 </a:t>
            </a:r>
            <a:r>
              <a:rPr lang="ru-RU" sz="2500" b="1" dirty="0">
                <a:solidFill>
                  <a:srgbClr val="B83D68">
                    <a:lumMod val="75000"/>
                  </a:srgbClr>
                </a:solidFill>
                <a:effectLst/>
                <a:latin typeface="Calibri"/>
              </a:rPr>
              <a:t>%</a:t>
            </a:r>
            <a:endParaRPr lang="ru-RU" b="1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131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/>
                <a:latin typeface="Impact"/>
              </a:rPr>
              <a:t>Кадровые ресурсы. Образование.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250825" y="1268760"/>
            <a:ext cx="88931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 dirty="0">
              <a:effectLst/>
            </a:endParaRPr>
          </a:p>
          <a:p>
            <a:pPr algn="ctr">
              <a:buFontTx/>
              <a:buChar char="•"/>
            </a:pPr>
            <a:r>
              <a:rPr lang="ru-RU" sz="2000" b="1" dirty="0">
                <a:solidFill>
                  <a:srgbClr val="0066CC"/>
                </a:solidFill>
                <a:effectLst/>
              </a:rPr>
              <a:t>К концу года основная часть педагогов  - 87% - имела квалификационную категорию.</a:t>
            </a:r>
            <a:r>
              <a:rPr lang="ru-RU" dirty="0">
                <a:effectLst/>
              </a:rPr>
              <a:t>                                      </a:t>
            </a:r>
          </a:p>
          <a:p>
            <a:pPr algn="ctr" eaLnBrk="0" hangingPunct="0"/>
            <a:endParaRPr lang="ru-RU" dirty="0">
              <a:effectLst/>
            </a:endParaRPr>
          </a:p>
        </p:txBody>
      </p:sp>
      <p:graphicFrame>
        <p:nvGraphicFramePr>
          <p:cNvPr id="176133" name="Object 5"/>
          <p:cNvGraphicFramePr>
            <a:graphicFrameLocks noGrp="1" noChangeAspect="1"/>
          </p:cNvGraphicFramePr>
          <p:nvPr>
            <p:ph/>
          </p:nvPr>
        </p:nvGraphicFramePr>
        <p:xfrm>
          <a:off x="395536" y="1988840"/>
          <a:ext cx="84867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5" name="Диаграмма" r:id="rId4" imgW="4952875" imgH="2638331" progId="MSGraph.Chart.8">
                  <p:embed/>
                </p:oleObj>
              </mc:Choice>
              <mc:Fallback>
                <p:oleObj name="Диаграмма" r:id="rId4" imgW="4952875" imgH="2638331" progId="MSGraph.Char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486775" cy="518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6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Профессиональная компетентность</a:t>
            </a: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gray">
          <a:xfrm>
            <a:off x="539750" y="22050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Общее количество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педагогов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 человек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gray">
          <a:xfrm>
            <a:off x="250825" y="19161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3729037" y="3305175"/>
            <a:ext cx="5105401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 dirty="0">
                <a:effectLst/>
              </a:rPr>
              <a:t>Среднее </a:t>
            </a:r>
            <a:r>
              <a:rPr lang="ru-RU" b="1" i="1" dirty="0" smtClean="0">
                <a:effectLst/>
              </a:rPr>
              <a:t> специальное </a:t>
            </a:r>
            <a:r>
              <a:rPr lang="ru-RU" b="1" i="1" dirty="0">
                <a:effectLst/>
              </a:rPr>
              <a:t>– </a:t>
            </a:r>
            <a:r>
              <a:rPr lang="ru-RU" b="1" i="1" dirty="0" smtClean="0">
                <a:effectLst/>
              </a:rPr>
              <a:t>10 человек</a:t>
            </a:r>
            <a:r>
              <a:rPr lang="ru-RU" dirty="0" smtClean="0">
                <a:effectLst/>
              </a:rPr>
              <a:t>  </a:t>
            </a:r>
            <a:endParaRPr lang="ru-RU" dirty="0">
              <a:effectLst/>
            </a:endParaRPr>
          </a:p>
        </p:txBody>
      </p:sp>
      <p:sp>
        <p:nvSpPr>
          <p:cNvPr id="3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33766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3729037" y="2586037"/>
            <a:ext cx="5105401" cy="369889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endParaRPr lang="ru-RU">
              <a:effectLst/>
            </a:endParaRP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4055843" y="2565400"/>
            <a:ext cx="4553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dirty="0">
                <a:effectLst/>
              </a:rPr>
              <a:t>Высшее педагогическое – </a:t>
            </a:r>
            <a:r>
              <a:rPr lang="ru-RU" b="1" i="1" dirty="0" smtClean="0">
                <a:effectLst/>
              </a:rPr>
              <a:t>20 человек</a:t>
            </a:r>
            <a:endParaRPr lang="ru-RU" b="1" i="1" dirty="0">
              <a:effectLst/>
            </a:endParaRPr>
          </a:p>
        </p:txBody>
      </p:sp>
      <p:sp>
        <p:nvSpPr>
          <p:cNvPr id="4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2655888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pic>
        <p:nvPicPr>
          <p:cNvPr id="187424" name="Picture 32" descr="j0232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2089150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3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684213" y="993289"/>
            <a:ext cx="77755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 i="1" dirty="0">
                <a:solidFill>
                  <a:srgbClr val="0033CC"/>
                </a:solidFill>
                <a:effectLst/>
              </a:rPr>
              <a:t>Создана материально-техническая база,  позволяющая решать поставленные задачи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Физкультурный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и музыкальный залы.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rgbClr val="0033CC"/>
                </a:solidFill>
                <a:effectLst/>
              </a:rPr>
              <a:t>Есть методический кабинет, оснащенный современной  методической литературой, пособиями и периодическими изданиями.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rgbClr val="0033CC"/>
                </a:solidFill>
                <a:effectLst/>
              </a:rPr>
              <a:t>В группах создана развивающая среда, предоставляющая ребенку возможность максимально активно проявить себя не только на занятиях, но и в свободной деятельности.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33CC"/>
                </a:solidFill>
                <a:effectLst/>
              </a:rPr>
              <a:t>Логопедические кабинеты </a:t>
            </a:r>
            <a:r>
              <a:rPr lang="ru-RU" sz="2400" b="1" i="1" dirty="0">
                <a:solidFill>
                  <a:srgbClr val="0033CC"/>
                </a:solidFill>
                <a:effectLst/>
              </a:rPr>
              <a:t>и кабинет психолога.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 dirty="0">
                <a:solidFill>
                  <a:srgbClr val="0033CC"/>
                </a:solidFill>
                <a:effectLst/>
              </a:rPr>
              <a:t>Детский сад имеет выход в сеть Интернет.</a:t>
            </a:r>
          </a:p>
        </p:txBody>
      </p:sp>
      <p:pic>
        <p:nvPicPr>
          <p:cNvPr id="173060" name="Picture 7" descr="j03544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805488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D:\картинки\30000 Clipart Collection (WMF)\STANDARD\STDDIR1\BD0509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63525"/>
            <a:ext cx="990600" cy="8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22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1216</Words>
  <Application>Microsoft Office PowerPoint</Application>
  <PresentationFormat>Экран (4:3)</PresentationFormat>
  <Paragraphs>278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Оформление по умолчанию</vt:lpstr>
      <vt:lpstr>Диаграмма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User</cp:lastModifiedBy>
  <cp:revision>94</cp:revision>
  <dcterms:created xsi:type="dcterms:W3CDTF">2010-05-08T04:04:22Z</dcterms:created>
  <dcterms:modified xsi:type="dcterms:W3CDTF">2015-05-27T09:09:14Z</dcterms:modified>
</cp:coreProperties>
</file>