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888" r:id="rId1"/>
  </p:sldMasterIdLst>
  <p:notesMasterIdLst>
    <p:notesMasterId r:id="rId32"/>
  </p:notesMasterIdLst>
  <p:sldIdLst>
    <p:sldId id="256" r:id="rId2"/>
    <p:sldId id="257" r:id="rId3"/>
    <p:sldId id="315" r:id="rId4"/>
    <p:sldId id="258" r:id="rId5"/>
    <p:sldId id="297" r:id="rId6"/>
    <p:sldId id="296" r:id="rId7"/>
    <p:sldId id="305" r:id="rId8"/>
    <p:sldId id="298" r:id="rId9"/>
    <p:sldId id="299" r:id="rId10"/>
    <p:sldId id="301" r:id="rId11"/>
    <p:sldId id="302" r:id="rId12"/>
    <p:sldId id="303" r:id="rId13"/>
    <p:sldId id="306" r:id="rId14"/>
    <p:sldId id="309" r:id="rId15"/>
    <p:sldId id="307" r:id="rId16"/>
    <p:sldId id="272" r:id="rId17"/>
    <p:sldId id="304" r:id="rId18"/>
    <p:sldId id="322" r:id="rId19"/>
    <p:sldId id="321" r:id="rId20"/>
    <p:sldId id="320" r:id="rId21"/>
    <p:sldId id="319" r:id="rId22"/>
    <p:sldId id="324" r:id="rId23"/>
    <p:sldId id="325" r:id="rId24"/>
    <p:sldId id="326" r:id="rId25"/>
    <p:sldId id="263" r:id="rId26"/>
    <p:sldId id="323" r:id="rId27"/>
    <p:sldId id="294" r:id="rId28"/>
    <p:sldId id="316" r:id="rId29"/>
    <p:sldId id="314" r:id="rId30"/>
    <p:sldId id="277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3.4631131553643911E-2"/>
          <c:y val="0.12784759122468467"/>
          <c:w val="0.73853346957584498"/>
          <c:h val="0.4818762950683798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Социально-коммуникативное  развитие</c:v>
                </c:pt>
                <c:pt idx="1">
                  <c:v>Познавательное  развитие</c:v>
                </c:pt>
                <c:pt idx="2">
                  <c:v>Речевое  развитие</c:v>
                </c:pt>
                <c:pt idx="3">
                  <c:v>Художественно-эстетическое  развитие</c:v>
                </c:pt>
                <c:pt idx="4">
                  <c:v>Физическое  развитие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</c:v>
                </c:pt>
                <c:pt idx="1">
                  <c:v>9</c:v>
                </c:pt>
                <c:pt idx="2">
                  <c:v>2</c:v>
                </c:pt>
                <c:pt idx="3">
                  <c:v>2</c:v>
                </c:pt>
                <c:pt idx="4">
                  <c:v>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выше среднего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Социально-коммуникативное  развитие</c:v>
                </c:pt>
                <c:pt idx="1">
                  <c:v>Познавательное  развитие</c:v>
                </c:pt>
                <c:pt idx="2">
                  <c:v>Речевое  развитие</c:v>
                </c:pt>
                <c:pt idx="3">
                  <c:v>Художественно-эстетическое  развитие</c:v>
                </c:pt>
                <c:pt idx="4">
                  <c:v>Физическое  развитие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13</c:v>
                </c:pt>
                <c:pt idx="1">
                  <c:v>13</c:v>
                </c:pt>
                <c:pt idx="2">
                  <c:v>12</c:v>
                </c:pt>
                <c:pt idx="3">
                  <c:v>10</c:v>
                </c:pt>
                <c:pt idx="4">
                  <c:v>19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средний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Социально-коммуникативное  развитие</c:v>
                </c:pt>
                <c:pt idx="1">
                  <c:v>Познавательное  развитие</c:v>
                </c:pt>
                <c:pt idx="2">
                  <c:v>Речевое  развитие</c:v>
                </c:pt>
                <c:pt idx="3">
                  <c:v>Художественно-эстетическое  развитие</c:v>
                </c:pt>
                <c:pt idx="4">
                  <c:v>Физическое  развитие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8</c:v>
                </c:pt>
                <c:pt idx="1">
                  <c:v>9</c:v>
                </c:pt>
                <c:pt idx="2">
                  <c:v>16</c:v>
                </c:pt>
                <c:pt idx="3">
                  <c:v>16</c:v>
                </c:pt>
                <c:pt idx="4">
                  <c:v>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ниже среднего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Социально-коммуникативное  развитие</c:v>
                </c:pt>
                <c:pt idx="1">
                  <c:v>Познавательное  развитие</c:v>
                </c:pt>
                <c:pt idx="2">
                  <c:v>Речевое  развитие</c:v>
                </c:pt>
                <c:pt idx="3">
                  <c:v>Художественно-эстетическое  развитие</c:v>
                </c:pt>
                <c:pt idx="4">
                  <c:v>Физическое  развитие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3</c:v>
                </c:pt>
                <c:pt idx="1">
                  <c:v>3</c:v>
                </c:pt>
                <c:pt idx="2">
                  <c:v>4</c:v>
                </c:pt>
                <c:pt idx="3">
                  <c:v>6</c:v>
                </c:pt>
                <c:pt idx="4">
                  <c:v>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низкий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Социально-коммуникативное  развитие</c:v>
                </c:pt>
                <c:pt idx="1">
                  <c:v>Познавательное  развитие</c:v>
                </c:pt>
                <c:pt idx="2">
                  <c:v>Речевое  развитие</c:v>
                </c:pt>
                <c:pt idx="3">
                  <c:v>Художественно-эстетическое  развитие</c:v>
                </c:pt>
                <c:pt idx="4">
                  <c:v>Физическое  развитие</c:v>
                </c:pt>
              </c:strCache>
            </c:strRef>
          </c:cat>
          <c:val>
            <c:numRef>
              <c:f>Лист1!$F$2:$F$6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</c:numCache>
            </c:numRef>
          </c:val>
        </c:ser>
        <c:axId val="86129664"/>
        <c:axId val="86139648"/>
      </c:barChart>
      <c:catAx>
        <c:axId val="86129664"/>
        <c:scaling>
          <c:orientation val="minMax"/>
        </c:scaling>
        <c:axPos val="b"/>
        <c:numFmt formatCode="General" sourceLinked="0"/>
        <c:tickLblPos val="nextTo"/>
        <c:crossAx val="86139648"/>
        <c:crosses val="autoZero"/>
        <c:auto val="1"/>
        <c:lblAlgn val="ctr"/>
        <c:lblOffset val="100"/>
      </c:catAx>
      <c:valAx>
        <c:axId val="86139648"/>
        <c:scaling>
          <c:orientation val="minMax"/>
        </c:scaling>
        <c:axPos val="l"/>
        <c:majorGridlines/>
        <c:numFmt formatCode="General" sourceLinked="1"/>
        <c:tickLblPos val="nextTo"/>
        <c:crossAx val="86129664"/>
        <c:crosses val="autoZero"/>
        <c:crossBetween val="between"/>
      </c:valAx>
    </c:plotArea>
    <c:legend>
      <c:legendPos val="r"/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6.8742225580919886E-2"/>
          <c:y val="6.8704175170442305E-2"/>
          <c:w val="0.73130936463130791"/>
          <c:h val="0.478445012254263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Социально-коммуникативное  развитие</c:v>
                </c:pt>
                <c:pt idx="1">
                  <c:v>Познавательное  развитие</c:v>
                </c:pt>
                <c:pt idx="2">
                  <c:v>Речевое  развитие</c:v>
                </c:pt>
                <c:pt idx="3">
                  <c:v>Художественно-эстетическое  развитие</c:v>
                </c:pt>
                <c:pt idx="4">
                  <c:v>Физическое  развитие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23</c:v>
                </c:pt>
                <c:pt idx="1">
                  <c:v>26</c:v>
                </c:pt>
                <c:pt idx="2">
                  <c:v>18</c:v>
                </c:pt>
                <c:pt idx="3">
                  <c:v>17</c:v>
                </c:pt>
                <c:pt idx="4">
                  <c:v>23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выше среднего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Социально-коммуникативное  развитие</c:v>
                </c:pt>
                <c:pt idx="1">
                  <c:v>Познавательное  развитие</c:v>
                </c:pt>
                <c:pt idx="2">
                  <c:v>Речевое  развитие</c:v>
                </c:pt>
                <c:pt idx="3">
                  <c:v>Художественно-эстетическое  развитие</c:v>
                </c:pt>
                <c:pt idx="4">
                  <c:v>Физическое  развитие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10</c:v>
                </c:pt>
                <c:pt idx="1">
                  <c:v>5</c:v>
                </c:pt>
                <c:pt idx="2">
                  <c:v>14</c:v>
                </c:pt>
                <c:pt idx="3">
                  <c:v>14</c:v>
                </c:pt>
                <c:pt idx="4">
                  <c:v>10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средний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Социально-коммуникативное  развитие</c:v>
                </c:pt>
                <c:pt idx="1">
                  <c:v>Познавательное  развитие</c:v>
                </c:pt>
                <c:pt idx="2">
                  <c:v>Речевое  развитие</c:v>
                </c:pt>
                <c:pt idx="3">
                  <c:v>Художественно-эстетическое  развитие</c:v>
                </c:pt>
                <c:pt idx="4">
                  <c:v>Физическое  развитие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3</c:v>
                </c:pt>
                <c:pt idx="4">
                  <c:v>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ниже среднего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Социально-коммуникативное  развитие</c:v>
                </c:pt>
                <c:pt idx="1">
                  <c:v>Познавательное  развитие</c:v>
                </c:pt>
                <c:pt idx="2">
                  <c:v>Речевое  развитие</c:v>
                </c:pt>
                <c:pt idx="3">
                  <c:v>Художественно-эстетическое  развитие</c:v>
                </c:pt>
                <c:pt idx="4">
                  <c:v>Физическое  развитие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низкий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Социально-коммуникативное  развитие</c:v>
                </c:pt>
                <c:pt idx="1">
                  <c:v>Познавательное  развитие</c:v>
                </c:pt>
                <c:pt idx="2">
                  <c:v>Речевое  развитие</c:v>
                </c:pt>
                <c:pt idx="3">
                  <c:v>Художественно-эстетическое  развитие</c:v>
                </c:pt>
                <c:pt idx="4">
                  <c:v>Физическое  развитие</c:v>
                </c:pt>
              </c:strCache>
            </c:strRef>
          </c:cat>
          <c:val>
            <c:numRef>
              <c:f>Лист1!$F$2:$F$6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axId val="60294272"/>
        <c:axId val="60295808"/>
      </c:barChart>
      <c:catAx>
        <c:axId val="60294272"/>
        <c:scaling>
          <c:orientation val="minMax"/>
        </c:scaling>
        <c:axPos val="b"/>
        <c:numFmt formatCode="General" sourceLinked="0"/>
        <c:tickLblPos val="nextTo"/>
        <c:crossAx val="60295808"/>
        <c:crosses val="autoZero"/>
        <c:auto val="1"/>
        <c:lblAlgn val="ctr"/>
        <c:lblOffset val="100"/>
      </c:catAx>
      <c:valAx>
        <c:axId val="60295808"/>
        <c:scaling>
          <c:orientation val="minMax"/>
        </c:scaling>
        <c:axPos val="l"/>
        <c:majorGridlines/>
        <c:numFmt formatCode="General" sourceLinked="1"/>
        <c:tickLblPos val="nextTo"/>
        <c:crossAx val="60294272"/>
        <c:crosses val="autoZero"/>
        <c:crossBetween val="between"/>
      </c:valAx>
    </c:plotArea>
    <c:legend>
      <c:legendPos val="r"/>
    </c:legend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/>
    <c:plotArea>
      <c:layout>
        <c:manualLayout>
          <c:layoutTarget val="inner"/>
          <c:xMode val="edge"/>
          <c:yMode val="edge"/>
          <c:x val="0.23138107801080537"/>
          <c:y val="0.23247232472324722"/>
          <c:w val="0.49208220814614795"/>
          <c:h val="0.6711920692395686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Образование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CatName val="1"/>
            <c:showPercent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2"/>
                <c:pt idx="0">
                  <c:v>высшее</c:v>
                </c:pt>
                <c:pt idx="1">
                  <c:v>средне-специальное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19</c:v>
                </c:pt>
                <c:pt idx="1">
                  <c:v>16</c:v>
                </c:pt>
              </c:numCache>
            </c:numRef>
          </c:val>
        </c:ser>
        <c:dLbls>
          <c:showCatName val="1"/>
          <c:showPercent val="1"/>
        </c:dLbls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Стаж работы педагогов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showPercent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До 2 лет</c:v>
                </c:pt>
                <c:pt idx="1">
                  <c:v>От 2 до 5 лет</c:v>
                </c:pt>
                <c:pt idx="2">
                  <c:v>От 5 до 10 лет</c:v>
                </c:pt>
                <c:pt idx="3">
                  <c:v>От 10 до 20 лет</c:v>
                </c:pt>
                <c:pt idx="4">
                  <c:v>От 20 и более лет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4</c:v>
                </c:pt>
                <c:pt idx="4">
                  <c:v>12</c:v>
                </c:pt>
              </c:numCache>
            </c:numRef>
          </c:val>
        </c:ser>
        <c:dLbls>
          <c:showPercent val="1"/>
        </c:dLbls>
      </c:pie3DChart>
    </c:plotArea>
    <c:legend>
      <c:legendPos val="t"/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"/>
          <c:y val="0.47787285894824688"/>
          <c:w val="1"/>
          <c:h val="0.4363512551839218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Percent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3"/>
                <c:pt idx="0">
                  <c:v>высшая кат.</c:v>
                </c:pt>
                <c:pt idx="1">
                  <c:v>Категория 1</c:v>
                </c:pt>
                <c:pt idx="2">
                  <c:v>занимаемая должность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</c:v>
                </c:pt>
                <c:pt idx="1">
                  <c:v>11</c:v>
                </c:pt>
                <c:pt idx="2">
                  <c:v>2</c:v>
                </c:pt>
              </c:numCache>
            </c:numRef>
          </c:val>
        </c:ser>
        <c:dLbls>
          <c:showPercent val="1"/>
        </c:dLbls>
      </c:pie3DChart>
    </c:plotArea>
    <c:legend>
      <c:legendPos val="t"/>
      <c:layout>
        <c:manualLayout>
          <c:xMode val="edge"/>
          <c:yMode val="edge"/>
          <c:x val="0.13177505958457447"/>
          <c:y val="1.6738864920435473E-2"/>
          <c:w val="0.72813057459024466"/>
          <c:h val="0.2907275281588183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384C7B-3EBC-4A1D-8CC5-3D3E1F36927E}" type="datetimeFigureOut">
              <a:rPr lang="ru-RU" smtClean="0"/>
              <a:pPr/>
              <a:t>28.03.2017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4A512A-8C51-4306-9B87-F037D67C78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61917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2997C-FB54-4C01-B85C-829A4C875652}" type="datetimeFigureOut">
              <a:rPr lang="ru-RU" smtClean="0"/>
              <a:pPr/>
              <a:t>28.03.2017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0BC20-B4CF-40E0-9559-11F12CAB6C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  <p:sndAc>
      <p:stSnd>
        <p:snd r:embed="rId1" name="wind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2997C-FB54-4C01-B85C-829A4C875652}" type="datetimeFigureOut">
              <a:rPr lang="ru-RU" smtClean="0"/>
              <a:pPr/>
              <a:t>28.03.2017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0BC20-B4CF-40E0-9559-11F12CAB6C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  <p:sndAc>
      <p:stSnd>
        <p:snd r:embed="rId1" name="wind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2997C-FB54-4C01-B85C-829A4C875652}" type="datetimeFigureOut">
              <a:rPr lang="ru-RU" smtClean="0"/>
              <a:pPr/>
              <a:t>28.03.2017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0BC20-B4CF-40E0-9559-11F12CAB6C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  <p:sndAc>
      <p:stSnd>
        <p:snd r:embed="rId1" name="wind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2997C-FB54-4C01-B85C-829A4C875652}" type="datetimeFigureOut">
              <a:rPr lang="ru-RU" smtClean="0"/>
              <a:pPr/>
              <a:t>28.03.2017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0BC20-B4CF-40E0-9559-11F12CAB6C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  <p:sndAc>
      <p:stSnd>
        <p:snd r:embed="rId1" name="wind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2997C-FB54-4C01-B85C-829A4C875652}" type="datetimeFigureOut">
              <a:rPr lang="ru-RU" smtClean="0"/>
              <a:pPr/>
              <a:t>28.03.2017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0BC20-B4CF-40E0-9559-11F12CAB6C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  <p:sndAc>
      <p:stSnd>
        <p:snd r:embed="rId1" name="wind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2997C-FB54-4C01-B85C-829A4C875652}" type="datetimeFigureOut">
              <a:rPr lang="ru-RU" smtClean="0"/>
              <a:pPr/>
              <a:t>28.03.2017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0BC20-B4CF-40E0-9559-11F12CAB6C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  <p:sndAc>
      <p:stSnd>
        <p:snd r:embed="rId1" name="wind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2997C-FB54-4C01-B85C-829A4C875652}" type="datetimeFigureOut">
              <a:rPr lang="ru-RU" smtClean="0"/>
              <a:pPr/>
              <a:t>28.03.2017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0BC20-B4CF-40E0-9559-11F12CAB6C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  <p:sndAc>
      <p:stSnd>
        <p:snd r:embed="rId1" name="wind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2997C-FB54-4C01-B85C-829A4C875652}" type="datetimeFigureOut">
              <a:rPr lang="ru-RU" smtClean="0"/>
              <a:pPr/>
              <a:t>28.03.2017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0BC20-B4CF-40E0-9559-11F12CAB6C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  <p:sndAc>
      <p:stSnd>
        <p:snd r:embed="rId1" name="wind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2997C-FB54-4C01-B85C-829A4C875652}" type="datetimeFigureOut">
              <a:rPr lang="ru-RU" smtClean="0"/>
              <a:pPr/>
              <a:t>28.03.2017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0BC20-B4CF-40E0-9559-11F12CAB6C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  <p:sndAc>
      <p:stSnd>
        <p:snd r:embed="rId1" name="wind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2997C-FB54-4C01-B85C-829A4C875652}" type="datetimeFigureOut">
              <a:rPr lang="ru-RU" smtClean="0"/>
              <a:pPr/>
              <a:t>28.03.2017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0BC20-B4CF-40E0-9559-11F12CAB6C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  <p:sndAc>
      <p:stSnd>
        <p:snd r:embed="rId1" name="wind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2997C-FB54-4C01-B85C-829A4C875652}" type="datetimeFigureOut">
              <a:rPr lang="ru-RU" smtClean="0"/>
              <a:pPr/>
              <a:t>28.03.2017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250BC20-B4CF-40E0-9559-11F12CAB6CF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ircle/>
    <p:sndAc>
      <p:stSnd>
        <p:snd r:embed="rId1" name="wind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BE2997C-FB54-4C01-B85C-829A4C875652}" type="datetimeFigureOut">
              <a:rPr lang="ru-RU" smtClean="0"/>
              <a:pPr/>
              <a:t>28.03.2017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250BC20-B4CF-40E0-9559-11F12CAB6CF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ransition spd="slow">
    <p:circle/>
    <p:sndAc>
      <p:stSnd>
        <p:snd r:embed="rId13" name="wind.wav"/>
      </p:stSnd>
    </p:sndAc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ИТОГОВЫЙ ПЕДСОВЕТ</a:t>
            </a:r>
            <a:br>
              <a:rPr lang="ru-RU" dirty="0" smtClean="0"/>
            </a:br>
            <a:r>
              <a:rPr lang="ru-RU" dirty="0" smtClean="0"/>
              <a:t>ТЕМА: «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0244" y="0"/>
            <a:ext cx="9631468" cy="70009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843516" y="319184"/>
            <a:ext cx="7443947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pPr algn="ctr"/>
            <a:r>
              <a:rPr lang="ru-RU" sz="3200" b="1" dirty="0" smtClean="0"/>
              <a:t>ИТОГОВЫЙ ПЕДСОВЕТ</a:t>
            </a:r>
          </a:p>
          <a:p>
            <a:pPr algn="ctr"/>
            <a:endParaRPr lang="ru-RU" sz="3600" b="1" dirty="0" smtClean="0">
              <a:solidFill>
                <a:schemeClr val="tx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</a:p>
          <a:p>
            <a:pPr algn="ctr"/>
            <a:r>
              <a:rPr lang="ru-RU" sz="36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ИТОГОВЫЙ АНАЛИЗ  ДЕЯТЕЛЬНОСТИ </a:t>
            </a:r>
            <a:r>
              <a:rPr lang="ru-RU" sz="36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№223.</a:t>
            </a:r>
            <a:r>
              <a:rPr lang="ru-RU" sz="3600" i="1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36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 2015 –2016 УЧЕБНЫЙ ГОД </a:t>
            </a:r>
          </a:p>
          <a:p>
            <a:pPr algn="ctr"/>
            <a:endParaRPr lang="ru-RU" sz="3600" b="1" i="1" dirty="0">
              <a:solidFill>
                <a:schemeClr val="tx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i="1" dirty="0" smtClean="0">
                <a:solidFill>
                  <a:schemeClr val="bg1"/>
                </a:solidFill>
              </a:rPr>
              <a:t>«</a:t>
            </a:r>
            <a:r>
              <a:rPr lang="ru-RU" sz="2800" i="1" dirty="0">
                <a:solidFill>
                  <a:schemeClr val="bg1"/>
                </a:solidFill>
              </a:rPr>
              <a:t>Воспитатель сам должен быть тем, чем он хочет сделать воспитанника»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                                     </a:t>
            </a:r>
            <a:r>
              <a:rPr lang="ru-RU" sz="2800" dirty="0">
                <a:solidFill>
                  <a:schemeClr val="bg1"/>
                </a:solidFill>
              </a:rPr>
              <a:t> </a:t>
            </a:r>
            <a:r>
              <a:rPr lang="ru-RU" sz="2800" i="1" dirty="0">
                <a:solidFill>
                  <a:schemeClr val="bg1"/>
                </a:solidFill>
              </a:rPr>
              <a:t> (В. Даль)</a:t>
            </a:r>
          </a:p>
          <a:p>
            <a:pPr algn="ctr"/>
            <a:endParaRPr lang="ru-RU" sz="4000" b="1" dirty="0" smtClean="0">
              <a:solidFill>
                <a:schemeClr val="bg2">
                  <a:lumMod val="90000"/>
                </a:schemeClr>
              </a:solidFill>
            </a:endParaRPr>
          </a:p>
          <a:p>
            <a:endParaRPr lang="ru-RU" b="1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ru-RU" b="1" dirty="0"/>
          </a:p>
        </p:txBody>
      </p:sp>
    </p:spTree>
  </p:cSld>
  <p:clrMapOvr>
    <a:masterClrMapping/>
  </p:clrMapOvr>
  <p:transition spd="slow">
    <p:circle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19256" cy="15864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/>
              <a:t>Есть дошкольное хозяйство, </a:t>
            </a:r>
            <a:br>
              <a:rPr lang="ru-RU" sz="2200" b="1" dirty="0" smtClean="0"/>
            </a:br>
            <a:r>
              <a:rPr lang="ru-RU" sz="2200" b="1" dirty="0" smtClean="0"/>
              <a:t>Детский сад - ребячье счастье. </a:t>
            </a:r>
            <a:br>
              <a:rPr lang="ru-RU" sz="2200" b="1" dirty="0" smtClean="0"/>
            </a:br>
            <a:r>
              <a:rPr lang="ru-RU" sz="2200" b="1" dirty="0" smtClean="0"/>
              <a:t>Там проходит ребятня </a:t>
            </a:r>
            <a:br>
              <a:rPr lang="ru-RU" sz="2200" b="1" dirty="0" smtClean="0"/>
            </a:br>
            <a:r>
              <a:rPr lang="ru-RU" sz="2200" b="1" dirty="0" smtClean="0"/>
              <a:t>Все уроки бытия</a:t>
            </a:r>
            <a:r>
              <a:rPr lang="ru-RU" sz="2700" b="1" dirty="0" smtClean="0"/>
              <a:t>. 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  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00808"/>
            <a:ext cx="4038600" cy="2996803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501008"/>
            <a:ext cx="4139952" cy="3104964"/>
          </a:xfrm>
          <a:prstGeom prst="rect">
            <a:avLst/>
          </a:prstGeom>
        </p:spPr>
      </p:pic>
    </p:spTree>
  </p:cSld>
  <p:clrMapOvr>
    <a:masterClrMapping/>
  </p:clrMapOvr>
  <p:transition spd="slow">
    <p:circle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1431032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/>
              <a:t>Как вести себя и кушать, </a:t>
            </a:r>
            <a:br>
              <a:rPr lang="ru-RU" sz="1800" b="1" dirty="0" smtClean="0"/>
            </a:br>
            <a:r>
              <a:rPr lang="ru-RU" sz="1800" b="1" dirty="0" smtClean="0"/>
              <a:t>Чтоб здоровье не нарушить. </a:t>
            </a:r>
            <a:br>
              <a:rPr lang="ru-RU" sz="1800" b="1" dirty="0" smtClean="0"/>
            </a:br>
            <a:r>
              <a:rPr lang="ru-RU" sz="1800" b="1" dirty="0" smtClean="0"/>
              <a:t>Как спортивный вид иметь, </a:t>
            </a:r>
            <a:br>
              <a:rPr lang="ru-RU" sz="1800" b="1" dirty="0" smtClean="0"/>
            </a:br>
            <a:r>
              <a:rPr lang="ru-RU" sz="1800" b="1" dirty="0" smtClean="0"/>
              <a:t>Все болезни одолеть. </a:t>
            </a: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dirty="0" smtClean="0"/>
              <a:t>  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91" y="1556792"/>
            <a:ext cx="4308137" cy="24233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077072"/>
            <a:ext cx="4128038" cy="26055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72" y="4077072"/>
            <a:ext cx="4048174" cy="26055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665" y="1576478"/>
            <a:ext cx="4388719" cy="2468654"/>
          </a:xfrm>
          <a:prstGeom prst="rect">
            <a:avLst/>
          </a:prstGeom>
        </p:spPr>
      </p:pic>
    </p:spTree>
  </p:cSld>
  <p:clrMapOvr>
    <a:masterClrMapping/>
  </p:clrMapOvr>
  <p:transition spd="slow">
    <p:circle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621" y="116632"/>
            <a:ext cx="8229600" cy="1178348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/>
              <a:t>День за днем идет ученье, </a:t>
            </a:r>
            <a:br>
              <a:rPr lang="ru-RU" sz="1800" b="1" dirty="0" smtClean="0"/>
            </a:br>
            <a:r>
              <a:rPr lang="ru-RU" sz="1800" b="1" dirty="0" smtClean="0"/>
              <a:t>Что-то вроде приключенья. </a:t>
            </a:r>
            <a:br>
              <a:rPr lang="ru-RU" sz="1800" b="1" dirty="0" smtClean="0"/>
            </a:br>
            <a:r>
              <a:rPr lang="ru-RU" sz="1800" b="1" dirty="0" smtClean="0"/>
              <a:t>Дети счастливы, цветут, </a:t>
            </a:r>
            <a:br>
              <a:rPr lang="ru-RU" sz="1800" b="1" dirty="0" smtClean="0"/>
            </a:br>
            <a:r>
              <a:rPr lang="ru-RU" sz="1800" b="1" dirty="0" smtClean="0"/>
              <a:t>В детский сад гурьбой идут. </a:t>
            </a:r>
            <a:endParaRPr lang="ru-RU" sz="18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340768"/>
            <a:ext cx="3456384" cy="25922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962" y="1340768"/>
            <a:ext cx="3456384" cy="25922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552" y="4077072"/>
            <a:ext cx="3371737" cy="2528803"/>
          </a:xfrm>
          <a:prstGeom prst="rect">
            <a:avLst/>
          </a:prstGeom>
        </p:spPr>
      </p:pic>
    </p:spTree>
  </p:cSld>
  <p:clrMapOvr>
    <a:masterClrMapping/>
  </p:clrMapOvr>
  <p:transition spd="slow">
    <p:circle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147248" cy="158644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/>
              <a:t>Нам семья вторая - группа, </a:t>
            </a:r>
            <a:br>
              <a:rPr lang="ru-RU" sz="2000" b="1" dirty="0" smtClean="0"/>
            </a:br>
            <a:r>
              <a:rPr lang="ru-RU" sz="2000" b="1" dirty="0" smtClean="0"/>
              <a:t>Здесь игрушки и уют, </a:t>
            </a:r>
            <a:br>
              <a:rPr lang="ru-RU" sz="2000" b="1" dirty="0" smtClean="0"/>
            </a:br>
            <a:r>
              <a:rPr lang="ru-RU" sz="2000" b="1" dirty="0" smtClean="0"/>
              <a:t>А скучать и плакать - глупо, </a:t>
            </a:r>
            <a:br>
              <a:rPr lang="ru-RU" sz="2000" b="1" dirty="0" smtClean="0"/>
            </a:br>
            <a:r>
              <a:rPr lang="ru-RU" sz="2000" b="1" dirty="0" smtClean="0"/>
              <a:t>Мамы вечером придут. </a:t>
            </a:r>
            <a:br>
              <a:rPr lang="ru-RU" sz="2000" b="1" dirty="0" smtClean="0"/>
            </a:br>
            <a:r>
              <a:rPr lang="ru-RU" sz="2000" b="1" dirty="0" smtClean="0"/>
              <a:t>  </a:t>
            </a:r>
            <a:endParaRPr lang="ru-RU" sz="2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58616"/>
            <a:ext cx="4038600" cy="299857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653" y="3212976"/>
            <a:ext cx="4038600" cy="3028950"/>
          </a:xfrm>
        </p:spPr>
      </p:pic>
    </p:spTree>
  </p:cSld>
  <p:clrMapOvr>
    <a:masterClrMapping/>
  </p:clrMapOvr>
  <p:transition spd="slow">
    <p:circle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5777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               Наши малыши тоже готовились к праздникам.</a:t>
            </a:r>
            <a:endParaRPr lang="ru-RU" sz="1400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468" y="1920875"/>
            <a:ext cx="2895947" cy="4433888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2066098"/>
            <a:ext cx="3672408" cy="4288665"/>
          </a:xfrm>
          <a:prstGeom prst="rect">
            <a:avLst/>
          </a:prstGeom>
        </p:spPr>
      </p:pic>
    </p:spTree>
  </p:cSld>
  <p:clrMapOvr>
    <a:masterClrMapping/>
  </p:clrMapOvr>
  <p:transition spd="slow">
    <p:circle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4383" y="139516"/>
            <a:ext cx="2855489" cy="1152128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/>
              <a:t> В детский сад детишки </a:t>
            </a:r>
            <a:br>
              <a:rPr lang="ru-RU" sz="1800" b="1" dirty="0" smtClean="0"/>
            </a:br>
            <a:r>
              <a:rPr lang="ru-RU" sz="1800" b="1" dirty="0" smtClean="0"/>
              <a:t>С радостью всегда идут, </a:t>
            </a:r>
            <a:br>
              <a:rPr lang="ru-RU" sz="1800" b="1" dirty="0" smtClean="0"/>
            </a:br>
            <a:r>
              <a:rPr lang="ru-RU" sz="1800" b="1" dirty="0" smtClean="0"/>
              <a:t>И девчонки, и мальчишки, </a:t>
            </a:r>
            <a:br>
              <a:rPr lang="ru-RU" sz="1800" b="1" dirty="0" smtClean="0"/>
            </a:br>
            <a:r>
              <a:rPr lang="ru-RU" sz="1800" b="1" dirty="0" smtClean="0"/>
              <a:t>Очень нравится им тут! </a:t>
            </a:r>
            <a:endParaRPr lang="ru-RU" sz="1800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2210" y="1597119"/>
            <a:ext cx="3937557" cy="3326606"/>
          </a:xfrm>
          <a:effectLst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599384" y="139516"/>
            <a:ext cx="5544616" cy="33547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b="1" dirty="0">
                <a:ln/>
                <a:solidFill>
                  <a:schemeClr val="tx2"/>
                </a:solidFill>
              </a:rPr>
              <a:t>В практике </a:t>
            </a:r>
            <a:r>
              <a:rPr lang="ru-RU" b="1" dirty="0" smtClean="0">
                <a:ln/>
                <a:solidFill>
                  <a:schemeClr val="tx2"/>
                </a:solidFill>
              </a:rPr>
              <a:t>МБДОУ в этом году использовались </a:t>
            </a:r>
            <a:r>
              <a:rPr lang="ru-RU" b="1" dirty="0">
                <a:ln/>
                <a:solidFill>
                  <a:schemeClr val="tx2"/>
                </a:solidFill>
              </a:rPr>
              <a:t>следующие виды проектов: </a:t>
            </a:r>
            <a:endParaRPr lang="ru-RU" b="1" dirty="0" smtClean="0">
              <a:ln/>
              <a:solidFill>
                <a:schemeClr val="tx2"/>
              </a:solidFill>
            </a:endParaRPr>
          </a:p>
          <a:p>
            <a:pPr algn="ctr"/>
            <a:r>
              <a:rPr lang="ru-RU" b="1" dirty="0" smtClean="0">
                <a:ln/>
                <a:solidFill>
                  <a:schemeClr val="tx2"/>
                </a:solidFill>
              </a:rPr>
              <a:t>исследовательски- </a:t>
            </a:r>
            <a:r>
              <a:rPr lang="ru-RU" b="1" dirty="0">
                <a:ln/>
                <a:solidFill>
                  <a:schemeClr val="tx2"/>
                </a:solidFill>
              </a:rPr>
              <a:t>творческие</a:t>
            </a:r>
            <a:r>
              <a:rPr lang="ru-RU" b="1" dirty="0" smtClean="0">
                <a:ln/>
                <a:solidFill>
                  <a:schemeClr val="tx2"/>
                </a:solidFill>
              </a:rPr>
              <a:t>:</a:t>
            </a:r>
          </a:p>
          <a:p>
            <a:pPr marL="285750" indent="-285750" algn="ctr">
              <a:buFontTx/>
              <a:buChar char="-"/>
            </a:pPr>
            <a:r>
              <a:rPr lang="ru-RU" b="1" dirty="0" smtClean="0">
                <a:ln/>
                <a:solidFill>
                  <a:schemeClr val="tx2"/>
                </a:solidFill>
              </a:rPr>
              <a:t> </a:t>
            </a:r>
            <a:r>
              <a:rPr lang="ru-RU" b="1" dirty="0">
                <a:ln/>
                <a:solidFill>
                  <a:schemeClr val="tx2"/>
                </a:solidFill>
              </a:rPr>
              <a:t>дети экспериментируют, </a:t>
            </a:r>
            <a:r>
              <a:rPr lang="ru-RU" b="1" dirty="0" smtClean="0">
                <a:ln/>
                <a:solidFill>
                  <a:schemeClr val="tx2"/>
                </a:solidFill>
              </a:rPr>
              <a:t>а </a:t>
            </a:r>
            <a:r>
              <a:rPr lang="ru-RU" b="1" dirty="0">
                <a:ln/>
                <a:solidFill>
                  <a:schemeClr val="tx2"/>
                </a:solidFill>
              </a:rPr>
              <a:t>затем результаты </a:t>
            </a:r>
            <a:r>
              <a:rPr lang="ru-RU" b="1" dirty="0" smtClean="0">
                <a:ln/>
                <a:solidFill>
                  <a:schemeClr val="tx2"/>
                </a:solidFill>
              </a:rPr>
              <a:t>оформляются </a:t>
            </a:r>
            <a:r>
              <a:rPr lang="ru-RU" b="1" dirty="0">
                <a:ln/>
                <a:solidFill>
                  <a:schemeClr val="tx2"/>
                </a:solidFill>
              </a:rPr>
              <a:t>в виде плакатов, газет, детского дизайна, драматизации и др. </a:t>
            </a:r>
            <a:endParaRPr lang="ru-RU" b="1" dirty="0" smtClean="0">
              <a:ln/>
              <a:solidFill>
                <a:schemeClr val="tx2"/>
              </a:solidFill>
            </a:endParaRPr>
          </a:p>
          <a:p>
            <a:pPr algn="ctr"/>
            <a:r>
              <a:rPr lang="ru-RU" b="1" dirty="0" smtClean="0">
                <a:ln/>
                <a:solidFill>
                  <a:schemeClr val="tx2"/>
                </a:solidFill>
              </a:rPr>
              <a:t>-</a:t>
            </a:r>
            <a:r>
              <a:rPr lang="ru-RU" b="1" dirty="0">
                <a:ln/>
                <a:solidFill>
                  <a:schemeClr val="tx2"/>
                </a:solidFill>
              </a:rPr>
              <a:t>информационно-практико-ориентированные </a:t>
            </a:r>
            <a:endParaRPr lang="ru-RU" b="1" dirty="0" smtClean="0">
              <a:ln/>
              <a:solidFill>
                <a:schemeClr val="tx2"/>
              </a:solidFill>
            </a:endParaRPr>
          </a:p>
          <a:p>
            <a:pPr algn="ctr"/>
            <a:r>
              <a:rPr lang="ru-RU" b="1" dirty="0" smtClean="0">
                <a:ln/>
                <a:solidFill>
                  <a:schemeClr val="tx2"/>
                </a:solidFill>
              </a:rPr>
              <a:t>(</a:t>
            </a:r>
            <a:r>
              <a:rPr lang="ru-RU" b="1" dirty="0">
                <a:ln/>
                <a:solidFill>
                  <a:schemeClr val="tx2"/>
                </a:solidFill>
              </a:rPr>
              <a:t>дети собирают информацию и реализуют её, ориентируясь на социальные интересы); </a:t>
            </a:r>
            <a:endParaRPr lang="ru-RU" b="1" dirty="0" smtClean="0">
              <a:ln/>
              <a:solidFill>
                <a:schemeClr val="tx2"/>
              </a:solidFill>
            </a:endParaRPr>
          </a:p>
          <a:p>
            <a:pPr algn="ctr"/>
            <a:r>
              <a:rPr lang="ru-RU" b="1" dirty="0" smtClean="0">
                <a:ln/>
                <a:solidFill>
                  <a:schemeClr val="tx2"/>
                </a:solidFill>
              </a:rPr>
              <a:t>-</a:t>
            </a:r>
            <a:r>
              <a:rPr lang="ru-RU" b="1" dirty="0">
                <a:ln/>
                <a:solidFill>
                  <a:schemeClr val="tx2"/>
                </a:solidFill>
              </a:rPr>
              <a:t>творческие (оформление результатов в виде детского праздника, детского дизайна и др.)   </a:t>
            </a:r>
          </a:p>
          <a:p>
            <a:pPr algn="ctr"/>
            <a:r>
              <a:rPr lang="ru-RU" sz="1400" b="1" dirty="0">
                <a:ln/>
                <a:solidFill>
                  <a:schemeClr val="accent3"/>
                </a:solidFill>
              </a:rPr>
              <a:t> </a:t>
            </a:r>
          </a:p>
        </p:txBody>
      </p:sp>
      <p:pic>
        <p:nvPicPr>
          <p:cNvPr id="8" name="Рисунок 7" descr="C:\Users\1\Desktop\фото\20160510_10244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3710" y="3260424"/>
            <a:ext cx="3148469" cy="2400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D:\фото 223\ФОТО 2\ФОТО\20160426_10012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96631" y="3998923"/>
            <a:ext cx="2880320" cy="2859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10334"/>
          </a:xfrm>
        </p:spPr>
        <p:txBody>
          <a:bodyPr>
            <a:noAutofit/>
          </a:bodyPr>
          <a:lstStyle/>
          <a:p>
            <a:pPr algn="ctr"/>
            <a:r>
              <a:rPr lang="ru-RU" sz="3200" b="1" u="sng" dirty="0" smtClean="0"/>
              <a:t>Знайте правила движения, как таблицу умножения.</a:t>
            </a:r>
            <a:endParaRPr lang="ru-RU" sz="3200" b="1" u="sng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99" y="1270871"/>
            <a:ext cx="4038600" cy="260296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660" y="4005062"/>
            <a:ext cx="3543140" cy="2657355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01" y="1214422"/>
            <a:ext cx="4038600" cy="26087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65" y="3964007"/>
            <a:ext cx="4433816" cy="2739467"/>
          </a:xfrm>
          <a:prstGeom prst="rect">
            <a:avLst/>
          </a:prstGeom>
        </p:spPr>
      </p:pic>
    </p:spTree>
  </p:cSld>
  <p:clrMapOvr>
    <a:masterClrMapping/>
  </p:clrMapOvr>
  <p:transition spd="slow">
    <p:circle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576" y="404664"/>
            <a:ext cx="8147248" cy="1442424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/>
              <a:t>Здоровья, успехов больших впереди </a:t>
            </a:r>
            <a:br>
              <a:rPr lang="ru-RU" sz="1800" b="1" dirty="0" smtClean="0"/>
            </a:br>
            <a:r>
              <a:rPr lang="ru-RU" sz="1800" b="1" dirty="0" smtClean="0"/>
              <a:t>И чтобы мечта поскорее сбылась! </a:t>
            </a:r>
            <a:br>
              <a:rPr lang="ru-RU" sz="1800" b="1" dirty="0" smtClean="0"/>
            </a:br>
            <a:r>
              <a:rPr lang="ru-RU" sz="1800" b="1" dirty="0" smtClean="0"/>
              <a:t>Мы рады что есть у нас дети такие, </a:t>
            </a:r>
            <a:br>
              <a:rPr lang="ru-RU" sz="1800" b="1" dirty="0" smtClean="0"/>
            </a:br>
            <a:r>
              <a:rPr lang="ru-RU" sz="1800" b="1" dirty="0" smtClean="0"/>
              <a:t>Всегда будем радоваться за Вас! </a:t>
            </a:r>
            <a:br>
              <a:rPr lang="ru-RU" sz="1800" b="1" dirty="0" smtClean="0"/>
            </a:br>
            <a:r>
              <a:rPr lang="ru-RU" sz="1800" b="1" dirty="0" smtClean="0"/>
              <a:t>  </a:t>
            </a:r>
            <a:endParaRPr lang="ru-RU" sz="1800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120" r="35084"/>
          <a:stretch/>
        </p:blipFill>
        <p:spPr>
          <a:xfrm>
            <a:off x="323528" y="404664"/>
            <a:ext cx="2160240" cy="4073848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4381" r="36875" b="9389"/>
          <a:stretch/>
        </p:blipFill>
        <p:spPr>
          <a:xfrm>
            <a:off x="2768028" y="1703760"/>
            <a:ext cx="3463280" cy="259228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24515" y="3501008"/>
            <a:ext cx="2145978" cy="321896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38251" y="4048400"/>
            <a:ext cx="3383573" cy="264589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555" y="1227435"/>
            <a:ext cx="2502451" cy="2428305"/>
          </a:xfrm>
          <a:prstGeom prst="rect">
            <a:avLst/>
          </a:prstGeom>
        </p:spPr>
      </p:pic>
    </p:spTree>
  </p:cSld>
  <p:clrMapOvr>
    <a:masterClrMapping/>
  </p:clrMapOvr>
  <p:transition spd="slow">
    <p:circle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648072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pPr lvl="0" algn="ctr"/>
            <a:r>
              <a:rPr lang="ru-RU" sz="2200" b="1" dirty="0" smtClean="0">
                <a:latin typeface="+mn-lt"/>
              </a:rPr>
              <a:t/>
            </a:r>
            <a:br>
              <a:rPr lang="ru-RU" sz="2200" b="1" dirty="0" smtClean="0">
                <a:latin typeface="+mn-lt"/>
              </a:rPr>
            </a:br>
            <a:r>
              <a:rPr lang="ru-RU" sz="2200" b="1" dirty="0">
                <a:latin typeface="+mn-lt"/>
              </a:rPr>
              <a:t/>
            </a:r>
            <a:br>
              <a:rPr lang="ru-RU" sz="2200" b="1" dirty="0">
                <a:latin typeface="+mn-lt"/>
              </a:rPr>
            </a:br>
            <a:r>
              <a:rPr lang="ru-RU" sz="2200" b="1" dirty="0" smtClean="0">
                <a:latin typeface="+mn-lt"/>
              </a:rPr>
              <a:t/>
            </a:r>
            <a:br>
              <a:rPr lang="ru-RU" sz="2200" b="1" dirty="0" smtClean="0">
                <a:latin typeface="+mn-lt"/>
              </a:rPr>
            </a:br>
            <a:r>
              <a:rPr lang="ru-RU" sz="2200" b="1" dirty="0">
                <a:latin typeface="+mn-lt"/>
              </a:rPr>
              <a:t/>
            </a:r>
            <a:br>
              <a:rPr lang="ru-RU" sz="2200" b="1" dirty="0">
                <a:latin typeface="+mn-lt"/>
              </a:rPr>
            </a:br>
            <a:r>
              <a:rPr lang="ru-RU" sz="2200" b="1" dirty="0" smtClean="0">
                <a:latin typeface="+mn-lt"/>
              </a:rPr>
              <a:t/>
            </a:r>
            <a:br>
              <a:rPr lang="ru-RU" sz="2200" b="1" dirty="0" smtClean="0">
                <a:latin typeface="+mn-lt"/>
              </a:rPr>
            </a:br>
            <a:r>
              <a:rPr lang="ru-RU" sz="2200" b="1" dirty="0">
                <a:latin typeface="+mn-lt"/>
              </a:rPr>
              <a:t/>
            </a:r>
            <a:br>
              <a:rPr lang="ru-RU" sz="2200" b="1" dirty="0">
                <a:latin typeface="+mn-lt"/>
              </a:rPr>
            </a:br>
            <a:r>
              <a:rPr lang="ru-RU" sz="2200" b="1" dirty="0" smtClean="0">
                <a:latin typeface="+mn-lt"/>
              </a:rPr>
              <a:t/>
            </a:r>
            <a:br>
              <a:rPr lang="ru-RU" sz="2200" b="1" dirty="0" smtClean="0">
                <a:latin typeface="+mn-lt"/>
              </a:rPr>
            </a:br>
            <a:r>
              <a:rPr lang="ru-RU" sz="2200" b="1" dirty="0">
                <a:latin typeface="+mn-lt"/>
              </a:rPr>
              <a:t/>
            </a:r>
            <a:br>
              <a:rPr lang="ru-RU" sz="2200" b="1" dirty="0">
                <a:latin typeface="+mn-lt"/>
              </a:rPr>
            </a:br>
            <a:r>
              <a:rPr lang="ru-RU" sz="2200" b="1" dirty="0" smtClean="0">
                <a:latin typeface="+mn-lt"/>
              </a:rPr>
              <a:t/>
            </a:r>
            <a:br>
              <a:rPr lang="ru-RU" sz="2200" b="1" dirty="0" smtClean="0">
                <a:latin typeface="+mn-lt"/>
              </a:rPr>
            </a:br>
            <a:r>
              <a:rPr lang="ru-RU" sz="2200" b="1" dirty="0">
                <a:latin typeface="+mn-lt"/>
              </a:rPr>
              <a:t/>
            </a:r>
            <a:br>
              <a:rPr lang="ru-RU" sz="2200" b="1" dirty="0">
                <a:latin typeface="+mn-lt"/>
              </a:rPr>
            </a:br>
            <a:r>
              <a:rPr lang="ru-RU" sz="2200" b="1" dirty="0" smtClean="0">
                <a:latin typeface="+mn-lt"/>
              </a:rPr>
              <a:t/>
            </a:r>
            <a:br>
              <a:rPr lang="ru-RU" sz="2200" b="1" dirty="0" smtClean="0">
                <a:latin typeface="+mn-lt"/>
              </a:rPr>
            </a:br>
            <a:r>
              <a:rPr lang="ru-RU" sz="2200" b="1" dirty="0">
                <a:latin typeface="+mn-lt"/>
              </a:rPr>
              <a:t/>
            </a:r>
            <a:br>
              <a:rPr lang="ru-RU" sz="2200" b="1" dirty="0">
                <a:latin typeface="+mn-lt"/>
              </a:rPr>
            </a:br>
            <a:r>
              <a:rPr lang="ru-RU" sz="2200" b="1" dirty="0" smtClean="0">
                <a:latin typeface="+mn-lt"/>
              </a:rPr>
              <a:t/>
            </a:r>
            <a:br>
              <a:rPr lang="ru-RU" sz="2200" b="1" dirty="0" smtClean="0">
                <a:latin typeface="+mn-lt"/>
              </a:rPr>
            </a:br>
            <a:r>
              <a:rPr lang="ru-RU" sz="2200" b="1" dirty="0">
                <a:latin typeface="+mn-lt"/>
              </a:rPr>
              <a:t/>
            </a:r>
            <a:br>
              <a:rPr lang="ru-RU" sz="2200" b="1" dirty="0">
                <a:latin typeface="+mn-lt"/>
              </a:rPr>
            </a:br>
            <a:r>
              <a:rPr lang="ru-RU" sz="2200" b="1" dirty="0" smtClean="0">
                <a:latin typeface="+mn-lt"/>
              </a:rPr>
              <a:t/>
            </a:r>
            <a:br>
              <a:rPr lang="ru-RU" sz="2200" b="1" dirty="0" smtClean="0">
                <a:latin typeface="+mn-lt"/>
              </a:rPr>
            </a:br>
            <a:r>
              <a:rPr lang="ru-RU" sz="2200" b="1" dirty="0">
                <a:latin typeface="+mn-lt"/>
              </a:rPr>
              <a:t/>
            </a:r>
            <a:br>
              <a:rPr lang="ru-RU" sz="2200" b="1" dirty="0">
                <a:latin typeface="+mn-lt"/>
              </a:rPr>
            </a:br>
            <a:r>
              <a:rPr lang="ru-RU" sz="2200" b="1" dirty="0" smtClean="0">
                <a:latin typeface="+mn-lt"/>
              </a:rPr>
              <a:t/>
            </a:r>
            <a:br>
              <a:rPr lang="ru-RU" sz="2200" b="1" dirty="0" smtClean="0">
                <a:latin typeface="+mn-lt"/>
              </a:rPr>
            </a:br>
            <a:r>
              <a:rPr lang="ru-RU" sz="2200" b="1" dirty="0">
                <a:latin typeface="+mn-lt"/>
              </a:rPr>
              <a:t/>
            </a:r>
            <a:br>
              <a:rPr lang="ru-RU" sz="2200" b="1" dirty="0">
                <a:latin typeface="+mn-lt"/>
              </a:rPr>
            </a:br>
            <a:r>
              <a:rPr lang="ru-RU" sz="2200" b="1" dirty="0" smtClean="0">
                <a:latin typeface="+mn-lt"/>
              </a:rPr>
              <a:t/>
            </a:r>
            <a:br>
              <a:rPr lang="ru-RU" sz="2200" b="1" dirty="0" smtClean="0">
                <a:latin typeface="+mn-lt"/>
              </a:rPr>
            </a:br>
            <a:r>
              <a:rPr lang="ru-RU" sz="2200" b="1" dirty="0">
                <a:latin typeface="+mn-lt"/>
              </a:rPr>
              <a:t/>
            </a:r>
            <a:br>
              <a:rPr lang="ru-RU" sz="2200" b="1" dirty="0">
                <a:latin typeface="+mn-lt"/>
              </a:rPr>
            </a:br>
            <a:r>
              <a:rPr lang="ru-RU" sz="2200" b="1" dirty="0" smtClean="0">
                <a:latin typeface="+mn-lt"/>
              </a:rPr>
              <a:t/>
            </a:r>
            <a:br>
              <a:rPr lang="ru-RU" sz="2200" b="1" dirty="0" smtClean="0">
                <a:latin typeface="+mn-lt"/>
              </a:rPr>
            </a:br>
            <a:r>
              <a:rPr lang="ru-RU" sz="2200" b="1" dirty="0">
                <a:latin typeface="+mn-lt"/>
              </a:rPr>
              <a:t/>
            </a:r>
            <a:br>
              <a:rPr lang="ru-RU" sz="2200" b="1" dirty="0">
                <a:latin typeface="+mn-lt"/>
              </a:rPr>
            </a:br>
            <a:r>
              <a:rPr lang="ru-RU" sz="2200" b="1" dirty="0" smtClean="0">
                <a:latin typeface="+mn-lt"/>
              </a:rPr>
              <a:t/>
            </a:r>
            <a:br>
              <a:rPr lang="ru-RU" sz="2200" b="1" dirty="0" smtClean="0">
                <a:latin typeface="+mn-lt"/>
              </a:rPr>
            </a:br>
            <a:r>
              <a:rPr lang="ru-RU" sz="2200" b="1" dirty="0">
                <a:latin typeface="+mn-lt"/>
              </a:rPr>
              <a:t/>
            </a:r>
            <a:br>
              <a:rPr lang="ru-RU" sz="2200" b="1" dirty="0">
                <a:latin typeface="+mn-lt"/>
              </a:rPr>
            </a:br>
            <a:r>
              <a:rPr lang="ru-RU" sz="2200" b="1" dirty="0" smtClean="0">
                <a:latin typeface="+mn-lt"/>
              </a:rPr>
              <a:t/>
            </a:r>
            <a:br>
              <a:rPr lang="ru-RU" sz="2200" b="1" dirty="0" smtClean="0">
                <a:latin typeface="+mn-lt"/>
              </a:rPr>
            </a:br>
            <a:r>
              <a:rPr lang="ru-RU" sz="2200" b="1" dirty="0">
                <a:latin typeface="+mn-lt"/>
              </a:rPr>
              <a:t/>
            </a:r>
            <a:br>
              <a:rPr lang="ru-RU" sz="2200" b="1" dirty="0">
                <a:latin typeface="+mn-lt"/>
              </a:rPr>
            </a:br>
            <a:r>
              <a:rPr lang="ru-RU" sz="2200" b="1" dirty="0" smtClean="0">
                <a:latin typeface="+mn-lt"/>
              </a:rPr>
              <a:t/>
            </a:r>
            <a:br>
              <a:rPr lang="ru-RU" sz="2200" b="1" dirty="0" smtClean="0">
                <a:latin typeface="+mn-lt"/>
              </a:rPr>
            </a:br>
            <a:r>
              <a:rPr lang="ru-RU" sz="2200" b="1" dirty="0" smtClean="0">
                <a:latin typeface="+mn-lt"/>
              </a:rPr>
              <a:t/>
            </a:r>
            <a:br>
              <a:rPr lang="ru-RU" sz="2200" b="1" dirty="0" smtClean="0">
                <a:latin typeface="+mn-lt"/>
              </a:rPr>
            </a:br>
            <a:r>
              <a:rPr lang="ru-RU" sz="2200" b="1" dirty="0">
                <a:latin typeface="+mn-lt"/>
              </a:rPr>
              <a:t/>
            </a:r>
            <a:br>
              <a:rPr lang="ru-RU" sz="2200" b="1" dirty="0">
                <a:latin typeface="+mn-lt"/>
              </a:rPr>
            </a:br>
            <a:r>
              <a:rPr lang="ru-RU" sz="2200" b="1" dirty="0" smtClean="0">
                <a:latin typeface="+mn-lt"/>
              </a:rPr>
              <a:t/>
            </a:r>
            <a:br>
              <a:rPr lang="ru-RU" sz="2200" b="1" dirty="0" smtClean="0">
                <a:latin typeface="+mn-lt"/>
              </a:rPr>
            </a:br>
            <a:r>
              <a:rPr lang="ru-RU" sz="2200" b="1" dirty="0">
                <a:latin typeface="+mn-lt"/>
              </a:rPr>
              <a:t/>
            </a:r>
            <a:br>
              <a:rPr lang="ru-RU" sz="2200" b="1" dirty="0">
                <a:latin typeface="+mn-lt"/>
              </a:rPr>
            </a:br>
            <a:r>
              <a:rPr lang="ru-RU" sz="2200" b="1" dirty="0" smtClean="0">
                <a:latin typeface="+mn-lt"/>
              </a:rPr>
              <a:t/>
            </a:r>
            <a:br>
              <a:rPr lang="ru-RU" sz="2200" b="1" dirty="0" smtClean="0">
                <a:latin typeface="+mn-lt"/>
              </a:rPr>
            </a:br>
            <a:r>
              <a:rPr lang="ru-RU" sz="2200" b="1" dirty="0">
                <a:latin typeface="+mn-lt"/>
              </a:rPr>
              <a:t/>
            </a:r>
            <a:br>
              <a:rPr lang="ru-RU" sz="2200" b="1" dirty="0">
                <a:latin typeface="+mn-lt"/>
              </a:rPr>
            </a:br>
            <a:r>
              <a:rPr lang="ru-RU" sz="2200" b="1" dirty="0" smtClean="0">
                <a:latin typeface="+mn-lt"/>
              </a:rPr>
              <a:t/>
            </a:r>
            <a:br>
              <a:rPr lang="ru-RU" sz="2200" b="1" dirty="0" smtClean="0">
                <a:latin typeface="+mn-lt"/>
              </a:rPr>
            </a:br>
            <a:r>
              <a:rPr lang="ru-RU" sz="2200" b="1" dirty="0">
                <a:latin typeface="+mn-lt"/>
              </a:rPr>
              <a:t/>
            </a:r>
            <a:br>
              <a:rPr lang="ru-RU" sz="2200" b="1" dirty="0">
                <a:latin typeface="+mn-lt"/>
              </a:rPr>
            </a:br>
            <a:r>
              <a:rPr lang="ru-RU" sz="2200" b="1" dirty="0" smtClean="0">
                <a:latin typeface="+mn-lt"/>
              </a:rPr>
              <a:t/>
            </a:r>
            <a:br>
              <a:rPr lang="ru-RU" sz="2200" b="1" dirty="0" smtClean="0">
                <a:latin typeface="+mn-lt"/>
              </a:rPr>
            </a:br>
            <a:r>
              <a:rPr lang="ru-RU" sz="2200" b="1" dirty="0">
                <a:latin typeface="+mn-lt"/>
              </a:rPr>
              <a:t/>
            </a:r>
            <a:br>
              <a:rPr lang="ru-RU" sz="2200" b="1" dirty="0">
                <a:latin typeface="+mn-lt"/>
              </a:rPr>
            </a:br>
            <a:r>
              <a:rPr lang="ru-RU" sz="2200" b="1" dirty="0" smtClean="0">
                <a:latin typeface="+mn-lt"/>
              </a:rPr>
              <a:t/>
            </a:r>
            <a:br>
              <a:rPr lang="ru-RU" sz="2200" b="1" dirty="0" smtClean="0">
                <a:latin typeface="+mn-lt"/>
              </a:rPr>
            </a:br>
            <a:r>
              <a:rPr lang="ru-RU" sz="2200" b="1" dirty="0">
                <a:latin typeface="+mn-lt"/>
              </a:rPr>
              <a:t/>
            </a:r>
            <a:br>
              <a:rPr lang="ru-RU" sz="2200" b="1" dirty="0">
                <a:latin typeface="+mn-lt"/>
              </a:rPr>
            </a:br>
            <a:r>
              <a:rPr lang="ru-RU" sz="2200" b="1" dirty="0" smtClean="0">
                <a:latin typeface="+mn-lt"/>
              </a:rPr>
              <a:t/>
            </a:r>
            <a:br>
              <a:rPr lang="ru-RU" sz="2200" b="1" dirty="0" smtClean="0">
                <a:latin typeface="+mn-lt"/>
              </a:rPr>
            </a:br>
            <a:r>
              <a:rPr lang="ru-RU" sz="2200" b="1" dirty="0">
                <a:latin typeface="+mn-lt"/>
              </a:rPr>
              <a:t/>
            </a:r>
            <a:br>
              <a:rPr lang="ru-RU" sz="2200" b="1" dirty="0">
                <a:latin typeface="+mn-lt"/>
              </a:rPr>
            </a:b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Обеспечение 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безопасности, охраны жизни и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/>
            </a:r>
            <a:b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укрепление здоровья детей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 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517" y="2982207"/>
            <a:ext cx="1865090" cy="1736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вал 6"/>
          <p:cNvSpPr/>
          <p:nvPr/>
        </p:nvSpPr>
        <p:spPr>
          <a:xfrm>
            <a:off x="1650113" y="1296363"/>
            <a:ext cx="3214710" cy="1635620"/>
          </a:xfrm>
          <a:prstGeom prst="ellipse">
            <a:avLst/>
          </a:prstGeom>
          <a:solidFill>
            <a:srgbClr val="FF99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Профилактика </a:t>
            </a:r>
            <a:r>
              <a:rPr lang="ru-RU" sz="1200" b="1" dirty="0"/>
              <a:t>г</a:t>
            </a:r>
            <a:r>
              <a:rPr lang="ru-RU" sz="1200" b="1" dirty="0" smtClean="0"/>
              <a:t>риппа, ОРЗ</a:t>
            </a:r>
            <a:endParaRPr lang="ru-RU" sz="1200" b="1" dirty="0"/>
          </a:p>
        </p:txBody>
      </p:sp>
      <p:sp>
        <p:nvSpPr>
          <p:cNvPr id="8" name="Овал 7"/>
          <p:cNvSpPr/>
          <p:nvPr/>
        </p:nvSpPr>
        <p:spPr>
          <a:xfrm>
            <a:off x="855189" y="2722235"/>
            <a:ext cx="2952328" cy="1778496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 </a:t>
            </a:r>
            <a:r>
              <a:rPr lang="ru-RU" sz="1200" b="1" dirty="0" smtClean="0"/>
              <a:t>Воспитателями обеспечивался </a:t>
            </a:r>
            <a:r>
              <a:rPr lang="ru-RU" b="1" dirty="0" smtClean="0"/>
              <a:t>двигательный режим  </a:t>
            </a:r>
            <a:endParaRPr lang="ru-RU" sz="1600" b="1" dirty="0"/>
          </a:p>
        </p:txBody>
      </p:sp>
      <p:sp>
        <p:nvSpPr>
          <p:cNvPr id="9" name="Овал 8"/>
          <p:cNvSpPr/>
          <p:nvPr/>
        </p:nvSpPr>
        <p:spPr>
          <a:xfrm>
            <a:off x="538603" y="4184812"/>
            <a:ext cx="2952328" cy="177849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Инструктажи </a:t>
            </a:r>
            <a:r>
              <a:rPr lang="ru-RU" b="1" dirty="0"/>
              <a:t>по </a:t>
            </a:r>
            <a:r>
              <a:rPr lang="ru-RU" sz="1200" b="1" dirty="0"/>
              <a:t>охране, жизни и здоровья воспитанников </a:t>
            </a:r>
            <a:r>
              <a:rPr lang="ru-RU" sz="1600" b="1" dirty="0" smtClean="0"/>
              <a:t>с сотрудниками ДОУ</a:t>
            </a:r>
            <a:endParaRPr lang="ru-RU" sz="1600" b="1" dirty="0"/>
          </a:p>
        </p:txBody>
      </p:sp>
      <p:sp>
        <p:nvSpPr>
          <p:cNvPr id="10" name="Овал 9"/>
          <p:cNvSpPr/>
          <p:nvPr/>
        </p:nvSpPr>
        <p:spPr>
          <a:xfrm>
            <a:off x="2934600" y="4914454"/>
            <a:ext cx="2952328" cy="1778496"/>
          </a:xfrm>
          <a:prstGeom prst="ellipse">
            <a:avLst/>
          </a:prstGeom>
          <a:solidFill>
            <a:srgbClr val="49498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Введение в меню </a:t>
            </a:r>
            <a:r>
              <a:rPr lang="ru-RU" b="1" dirty="0" smtClean="0"/>
              <a:t>больше овощей и фруктов</a:t>
            </a:r>
            <a:endParaRPr lang="ru-RU" b="1" dirty="0"/>
          </a:p>
        </p:txBody>
      </p:sp>
      <p:sp>
        <p:nvSpPr>
          <p:cNvPr id="13" name="Овал 12"/>
          <p:cNvSpPr/>
          <p:nvPr/>
        </p:nvSpPr>
        <p:spPr>
          <a:xfrm>
            <a:off x="4572000" y="1451278"/>
            <a:ext cx="4000528" cy="167651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Закаливание </a:t>
            </a:r>
          </a:p>
          <a:p>
            <a:pPr algn="ctr"/>
            <a:r>
              <a:rPr lang="ru-RU" b="1" dirty="0" smtClean="0"/>
              <a:t>в ЛОП </a:t>
            </a:r>
          </a:p>
          <a:p>
            <a:pPr algn="ctr"/>
            <a:r>
              <a:rPr lang="ru-RU" sz="1200" b="1" dirty="0" smtClean="0"/>
              <a:t>(летний оздоровительный период)</a:t>
            </a:r>
            <a:endParaRPr lang="ru-RU" sz="1200" b="1" dirty="0"/>
          </a:p>
        </p:txBody>
      </p:sp>
      <p:sp>
        <p:nvSpPr>
          <p:cNvPr id="14" name="Овал 13"/>
          <p:cNvSpPr/>
          <p:nvPr/>
        </p:nvSpPr>
        <p:spPr>
          <a:xfrm>
            <a:off x="5922128" y="2982207"/>
            <a:ext cx="3110645" cy="177849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/>
              <a:t>Физкультурно</a:t>
            </a:r>
            <a:r>
              <a:rPr lang="ru-RU" b="1" dirty="0" smtClean="0"/>
              <a:t> – оздоровительные </a:t>
            </a:r>
            <a:r>
              <a:rPr lang="ru-RU" sz="1200" b="1" dirty="0" smtClean="0"/>
              <a:t> мероприятия</a:t>
            </a:r>
            <a:endParaRPr lang="ru-RU" sz="1200" b="1" dirty="0"/>
          </a:p>
        </p:txBody>
      </p:sp>
      <p:sp>
        <p:nvSpPr>
          <p:cNvPr id="15" name="Овал 14"/>
          <p:cNvSpPr/>
          <p:nvPr/>
        </p:nvSpPr>
        <p:spPr>
          <a:xfrm>
            <a:off x="5672607" y="4676358"/>
            <a:ext cx="3266423" cy="1749057"/>
          </a:xfrm>
          <a:prstGeom prst="ellipse">
            <a:avLst/>
          </a:prstGeom>
          <a:solidFill>
            <a:srgbClr val="2BA8A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 </a:t>
            </a:r>
            <a:r>
              <a:rPr lang="ru-RU" sz="1600" b="1" dirty="0" smtClean="0"/>
              <a:t>Беседы, инструктажи </a:t>
            </a:r>
            <a:r>
              <a:rPr lang="ru-RU" sz="1600" b="1" dirty="0"/>
              <a:t>с </a:t>
            </a:r>
            <a:r>
              <a:rPr lang="ru-RU" sz="1600" b="1" dirty="0" smtClean="0"/>
              <a:t>детьми по ОЖЗВ</a:t>
            </a:r>
            <a:endParaRPr lang="ru-RU" sz="1600" b="1" dirty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94531418"/>
      </p:ext>
    </p:extLst>
  </p:cSld>
  <p:clrMapOvr>
    <a:masterClrMapping/>
  </p:clrMapOvr>
  <p:transition spd="slow">
    <p:circle/>
    <p:sndAc>
      <p:stSnd>
        <p:snd r:embed="rId2" name="wind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1"/>
          <p:cNvSpPr txBox="1"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  <a:prstGeom prst="rect">
            <a:avLst/>
          </a:prstGeom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Wingdings 2"/>
              <a:buNone/>
            </a:pPr>
            <a:r>
              <a:rPr lang="ru-RU" b="1" dirty="0" smtClean="0"/>
              <a:t> </a:t>
            </a:r>
            <a:r>
              <a:rPr lang="ru-RU" sz="2000" b="1" dirty="0" smtClean="0"/>
              <a:t>Нормативное обеспечение введения ФГОС ДО</a:t>
            </a:r>
            <a:endParaRPr lang="ru-RU" sz="2000" b="1" dirty="0"/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437712" y="1124744"/>
            <a:ext cx="3250704" cy="2805059"/>
          </a:xfrm>
          <a:prstGeom prst="horizontalScroll">
            <a:avLst/>
          </a:prstGeom>
          <a:solidFill>
            <a:srgbClr val="E2DE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Разработаны должностные инструкции, Устав, локальные акты и другие нормативно – правовые документы ГБДОУ в соответствии с требованиями ФГОС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3419872" y="1693556"/>
            <a:ext cx="3886974" cy="3078088"/>
          </a:xfrm>
          <a:prstGeom prst="horizontalScroll">
            <a:avLst/>
          </a:prstGeom>
          <a:solidFill>
            <a:srgbClr val="E2DE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Составлена и утверждена основная общеобразовательная программа ГБДОУ в соответствии с ФГОС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4427984" y="3554689"/>
            <a:ext cx="3682801" cy="2137000"/>
          </a:xfrm>
          <a:prstGeom prst="horizontalScroll">
            <a:avLst/>
          </a:prstGeom>
          <a:solidFill>
            <a:srgbClr val="E2DE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Составлена и утверждена адаптированная программа дошкольного образования  в соответствии с ФГОС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9" name="Горизонтальный свиток 8"/>
          <p:cNvSpPr/>
          <p:nvPr/>
        </p:nvSpPr>
        <p:spPr>
          <a:xfrm>
            <a:off x="6389102" y="4816769"/>
            <a:ext cx="2427971" cy="1867340"/>
          </a:xfrm>
          <a:prstGeom prst="horizontalScroll">
            <a:avLst/>
          </a:prstGeom>
          <a:solidFill>
            <a:srgbClr val="E2DE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Реализуются программы дополнительного образования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0" name="Picture 2" descr="i?id=570050893-32-72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005063"/>
            <a:ext cx="2530624" cy="2679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08221127"/>
      </p:ext>
    </p:extLst>
  </p:cSld>
  <p:clrMapOvr>
    <a:masterClrMapping/>
  </p:clrMapOvr>
  <p:transition spd="slow">
    <p:circle/>
    <p:sndAc>
      <p:stSnd>
        <p:snd r:embed="rId2" name="wind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28662" y="1000108"/>
            <a:ext cx="80010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2400" b="1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 rot="19547726">
            <a:off x="787862" y="3635492"/>
            <a:ext cx="7473532" cy="307777"/>
          </a:xfrm>
          <a:prstGeom prst="rect">
            <a:avLst/>
          </a:prstGeom>
          <a:solidFill>
            <a:srgbClr val="F9F9F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 rot="309611" flipV="1">
            <a:off x="1128947" y="2991404"/>
            <a:ext cx="6010053" cy="1138773"/>
          </a:xfrm>
          <a:prstGeom prst="rect">
            <a:avLst/>
          </a:prstGeom>
          <a:solidFill>
            <a:srgbClr val="F9F9F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u="sng" dirty="0" smtClean="0"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u="sng" dirty="0" smtClean="0"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1115616" y="2420888"/>
            <a:ext cx="6840760" cy="800219"/>
          </a:xfrm>
          <a:prstGeom prst="rect">
            <a:avLst/>
          </a:prstGeom>
          <a:solidFill>
            <a:srgbClr val="F9F9F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u="sng" dirty="0" smtClean="0"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827584" y="670667"/>
            <a:ext cx="7920880" cy="5016758"/>
          </a:xfrm>
          <a:prstGeom prst="rect">
            <a:avLst/>
          </a:prstGeom>
          <a:solidFill>
            <a:srgbClr val="F9F9F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Повестка дня: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Педагогический анализ итогов воспитательно-образовательной  деятельности в условиях перехода  ДОУ к реализации ФГОС ДО.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2.Отчеты о проделанной работе педагогов МБДОУ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№223.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4.Проект годовых задач на новый учебный год.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5.Летний-оздоровительный период.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6. Подведение итогов педсовета.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7" name="Picture 2" descr="%D0%BF%D0%B5%D0%B4%D1%81%D0%BE%D0%B2%D0%B5%D1%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0058" y="4350768"/>
            <a:ext cx="2418406" cy="2303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24744"/>
            <a:ext cx="6768752" cy="5199856"/>
          </a:xfrm>
        </p:spPr>
        <p:txBody>
          <a:bodyPr>
            <a:normAutofit/>
          </a:bodyPr>
          <a:lstStyle/>
          <a:p>
            <a:pPr marL="0" indent="0" algn="ctr" fontAlgn="t">
              <a:buNone/>
            </a:pPr>
            <a:r>
              <a:rPr lang="ru-RU" b="1" dirty="0"/>
              <a:t>Характеристика РППС в соответствии   ФГОС</a:t>
            </a:r>
            <a:endParaRPr lang="ru-RU" dirty="0"/>
          </a:p>
          <a:p>
            <a:pPr marL="0" indent="0" fontAlgn="t">
              <a:buNone/>
            </a:pPr>
            <a:r>
              <a:rPr lang="ru-RU" dirty="0"/>
              <a:t>Насыщенность среды   в группах, залах для занятий, площадках и т.д. соответствует:</a:t>
            </a:r>
          </a:p>
          <a:p>
            <a:pPr fontAlgn="t"/>
            <a:r>
              <a:rPr lang="ru-RU" dirty="0"/>
              <a:t>- возрастным возможностям детей;</a:t>
            </a:r>
          </a:p>
          <a:p>
            <a:pPr fontAlgn="t"/>
            <a:r>
              <a:rPr lang="ru-RU" dirty="0"/>
              <a:t>- содержанию Программы;</a:t>
            </a:r>
          </a:p>
          <a:p>
            <a:pPr fontAlgn="t"/>
            <a:r>
              <a:rPr lang="ru-RU" dirty="0"/>
              <a:t>- </a:t>
            </a:r>
            <a:r>
              <a:rPr lang="ru-RU" dirty="0" err="1"/>
              <a:t>трансформируемость</a:t>
            </a:r>
            <a:r>
              <a:rPr lang="ru-RU" dirty="0"/>
              <a:t> пространства; </a:t>
            </a:r>
          </a:p>
          <a:p>
            <a:pPr fontAlgn="t"/>
            <a:r>
              <a:rPr lang="ru-RU" dirty="0"/>
              <a:t>- </a:t>
            </a:r>
            <a:r>
              <a:rPr lang="ru-RU" dirty="0" err="1"/>
              <a:t>полифункциональность</a:t>
            </a:r>
            <a:r>
              <a:rPr lang="ru-RU" dirty="0"/>
              <a:t> материалов;</a:t>
            </a:r>
          </a:p>
          <a:p>
            <a:pPr fontAlgn="t"/>
            <a:r>
              <a:rPr lang="ru-RU" dirty="0"/>
              <a:t>- вариативность;</a:t>
            </a:r>
          </a:p>
          <a:p>
            <a:pPr fontAlgn="t"/>
            <a:r>
              <a:rPr lang="ru-RU" dirty="0"/>
              <a:t>- доступность;</a:t>
            </a:r>
          </a:p>
          <a:p>
            <a:pPr fontAlgn="t"/>
            <a:r>
              <a:rPr lang="ru-RU" dirty="0"/>
              <a:t>- безопасность </a:t>
            </a:r>
          </a:p>
          <a:p>
            <a:endParaRPr lang="ru-RU" dirty="0"/>
          </a:p>
        </p:txBody>
      </p:sp>
      <p:sp>
        <p:nvSpPr>
          <p:cNvPr id="5" name="Объект 1"/>
          <p:cNvSpPr txBox="1">
            <a:spLocks noGrp="1"/>
          </p:cNvSpPr>
          <p:nvPr>
            <p:ph type="title"/>
          </p:nvPr>
        </p:nvSpPr>
        <p:spPr>
          <a:xfrm>
            <a:off x="539552" y="188640"/>
            <a:ext cx="8229600" cy="936104"/>
          </a:xfrm>
          <a:prstGeom prst="rect">
            <a:avLst/>
          </a:prstGeom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>
            <a:normAutofit fontScale="9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ru-RU" b="1" dirty="0" smtClean="0"/>
              <a:t> </a:t>
            </a:r>
            <a:r>
              <a:rPr lang="ru-RU" sz="2000" b="1" dirty="0" smtClean="0"/>
              <a:t>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Укрепление </a:t>
            </a:r>
            <a:r>
              <a:rPr lang="ru-RU" sz="2000" b="1" dirty="0">
                <a:solidFill>
                  <a:srgbClr val="002060"/>
                </a:solidFill>
              </a:rPr>
              <a:t>и развитие </a:t>
            </a:r>
            <a:r>
              <a:rPr lang="ru-RU" sz="2000" b="1" dirty="0" smtClean="0">
                <a:solidFill>
                  <a:srgbClr val="002060"/>
                </a:solidFill>
              </a:rPr>
              <a:t>предметной пространственной среды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за 2015 </a:t>
            </a:r>
            <a:r>
              <a:rPr lang="ru-RU" sz="2000" b="1" dirty="0">
                <a:solidFill>
                  <a:srgbClr val="002060"/>
                </a:solidFill>
              </a:rPr>
              <a:t>– </a:t>
            </a:r>
            <a:r>
              <a:rPr lang="ru-RU" sz="2000" b="1" dirty="0" smtClean="0">
                <a:solidFill>
                  <a:srgbClr val="002060"/>
                </a:solidFill>
              </a:rPr>
              <a:t>2016 учебный </a:t>
            </a:r>
            <a:r>
              <a:rPr lang="ru-RU" sz="2000" b="1" dirty="0">
                <a:solidFill>
                  <a:srgbClr val="002060"/>
                </a:solidFill>
              </a:rPr>
              <a:t>год 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545" y="4142423"/>
            <a:ext cx="1923678" cy="25202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342" y="4828460"/>
            <a:ext cx="1965540" cy="1472381"/>
          </a:xfrm>
          <a:prstGeom prst="rect">
            <a:avLst/>
          </a:prstGeom>
        </p:spPr>
      </p:pic>
      <p:pic>
        <p:nvPicPr>
          <p:cNvPr id="8" name="Рисунок 7" descr="D:\фото 223\ФОТО 2\20160506_10495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61365" y="1462073"/>
            <a:ext cx="1928858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1\Desktop\фото\20160510_09561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74063" y="5030198"/>
            <a:ext cx="2179211" cy="1632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249570526"/>
      </p:ext>
    </p:extLst>
  </p:cSld>
  <p:clrMapOvr>
    <a:masterClrMapping/>
  </p:clrMapOvr>
  <p:transition spd="slow">
    <p:circle/>
    <p:sndAc>
      <p:stSnd>
        <p:snd r:embed="rId2" name="wind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691680" y="1916832"/>
            <a:ext cx="5482952" cy="34139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lang="ru-RU" dirty="0" smtClean="0"/>
              <a:t>Начало 2015 – 2016 учебного года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5121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 Динамика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развития 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предпосылок УУД </a:t>
            </a:r>
            <a:b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(универсальных учебных действий)</a:t>
            </a:r>
            <a:b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детей подготовительных групп (6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– 7 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лет), </a:t>
            </a:r>
            <a:b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прошедших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основную 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общеобразовательную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программу 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ДО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/>
            </a:r>
            <a:br>
              <a:rPr lang="ru-RU" sz="1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за 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2015 - 2016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учебный 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год</a:t>
            </a:r>
            <a:endParaRPr lang="ru-RU" sz="18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="" xmlns:p14="http://schemas.microsoft.com/office/powerpoint/2010/main" val="3926575434"/>
              </p:ext>
            </p:extLst>
          </p:nvPr>
        </p:nvGraphicFramePr>
        <p:xfrm>
          <a:off x="581491" y="2496406"/>
          <a:ext cx="7703329" cy="1695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403648" y="4429661"/>
            <a:ext cx="5616623" cy="34464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Конец 2015 – 2016 учебного года</a:t>
            </a:r>
            <a:endParaRPr lang="ru-RU" dirty="0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="" xmlns:p14="http://schemas.microsoft.com/office/powerpoint/2010/main" val="2651879079"/>
              </p:ext>
            </p:extLst>
          </p:nvPr>
        </p:nvGraphicFramePr>
        <p:xfrm>
          <a:off x="287523" y="4834586"/>
          <a:ext cx="7848872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="" xmlns:p14="http://schemas.microsoft.com/office/powerpoint/2010/main" val="1232299302"/>
      </p:ext>
    </p:extLst>
  </p:cSld>
  <p:clrMapOvr>
    <a:masterClrMapping/>
  </p:clrMapOvr>
  <p:transition spd="slow">
    <p:circle/>
    <p:sndAc>
      <p:stSnd>
        <p:snd r:embed="rId2" name="wind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circle/>
    <p:sndAc>
      <p:stSnd>
        <p:snd r:embed="rId2" name="wind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мониторинга образовательного процесса позволил выстроить следующий рейтинговый порядок усвоения образовательных областей программы в подготовительных группах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3759696"/>
          </a:xfrm>
        </p:spPr>
        <p:txBody>
          <a:bodyPr/>
          <a:lstStyle/>
          <a:p>
            <a:pPr algn="just">
              <a:buFont typeface="Wingdings" pitchFamily="2" charset="2"/>
              <a:buChar char="Ø"/>
            </a:pP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</a:p>
          <a:p>
            <a:pPr algn="just">
              <a:buFont typeface="Wingdings" pitchFamily="2" charset="2"/>
              <a:buChar char="Ø"/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– коммуникативное</a:t>
            </a:r>
          </a:p>
          <a:p>
            <a:pPr algn="just">
              <a:buFont typeface="Wingdings" pitchFamily="2" charset="2"/>
              <a:buChar char="Ø"/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</a:t>
            </a:r>
          </a:p>
          <a:p>
            <a:pPr algn="just">
              <a:buFont typeface="Wingdings" pitchFamily="2" charset="2"/>
              <a:buChar char="Ø"/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</a:t>
            </a:r>
          </a:p>
          <a:p>
            <a:pPr algn="just">
              <a:buFont typeface="Wingdings" pitchFamily="2" charset="2"/>
              <a:buChar char="Ø"/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 – эстетическое.   </a:t>
            </a:r>
          </a:p>
          <a:p>
            <a:pPr algn="just">
              <a:buNone/>
            </a:pPr>
            <a:r>
              <a:rPr lang="ru-RU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00192" y="3284984"/>
            <a:ext cx="2145545" cy="28441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8998273"/>
      </p:ext>
    </p:extLst>
  </p:cSld>
  <p:clrMapOvr>
    <a:masterClrMapping/>
  </p:clrMapOvr>
  <p:transition spd="slow">
    <p:circle/>
    <p:sndAc>
      <p:stSnd>
        <p:snd r:embed="rId2" name="wind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circle/>
    <p:sndAc>
      <p:stSnd>
        <p:snd r:embed="rId2" name="wind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271" y="27099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ПЕДАГОГИЧЕСКИЙ КОЛЛЕКТИВ  МБДОУ №223 ИМЕЕТ БОЛЬШОЙ ПОТЕНЦИАЛ</a:t>
            </a:r>
            <a:b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19 </a:t>
            </a:r>
            <a:r>
              <a:rPr lang="ru-RU" sz="2000" b="1" dirty="0" err="1" smtClean="0">
                <a:solidFill>
                  <a:schemeClr val="accent1">
                    <a:lumMod val="75000"/>
                  </a:schemeClr>
                </a:solidFill>
              </a:rPr>
              <a:t>педагов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- высшее образование</a:t>
            </a:r>
            <a:b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9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 педагогов- средне-специальное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="" xmlns:p14="http://schemas.microsoft.com/office/powerpoint/2010/main" val="2581164136"/>
              </p:ext>
            </p:extLst>
          </p:nvPr>
        </p:nvGraphicFramePr>
        <p:xfrm>
          <a:off x="-540568" y="643514"/>
          <a:ext cx="4499992" cy="3015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761071" y="1665138"/>
            <a:ext cx="50770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Стаж </a:t>
            </a:r>
            <a:r>
              <a:rPr lang="ru-RU" sz="2400" b="1" dirty="0" smtClean="0"/>
              <a:t>работы педагогов</a:t>
            </a:r>
            <a:r>
              <a:rPr lang="ru-RU" sz="2400" b="1" dirty="0"/>
              <a:t>:</a:t>
            </a:r>
            <a:endParaRPr lang="ru-RU" sz="2400" dirty="0"/>
          </a:p>
        </p:txBody>
      </p:sp>
      <p:graphicFrame>
        <p:nvGraphicFramePr>
          <p:cNvPr id="7" name="Содержимое 5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630380273"/>
              </p:ext>
            </p:extLst>
          </p:nvPr>
        </p:nvGraphicFramePr>
        <p:xfrm>
          <a:off x="3815408" y="2219240"/>
          <a:ext cx="6192688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115616" y="3507638"/>
            <a:ext cx="41696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Квалификация педагогов:</a:t>
            </a:r>
            <a:endParaRPr lang="ru-RU" sz="2400" dirty="0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="" xmlns:p14="http://schemas.microsoft.com/office/powerpoint/2010/main" val="1037884529"/>
              </p:ext>
            </p:extLst>
          </p:nvPr>
        </p:nvGraphicFramePr>
        <p:xfrm>
          <a:off x="646271" y="4003878"/>
          <a:ext cx="4968552" cy="2608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 spd="slow">
    <p:circle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305800" cy="1143000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2000" b="1" dirty="0">
                <a:solidFill>
                  <a:srgbClr val="002060"/>
                </a:solidFill>
                <a:latin typeface="+mn-lt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+mn-lt"/>
              </a:rPr>
            </a:b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+mn-lt"/>
              </a:rPr>
            </a:b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sz="2200" b="1" dirty="0">
                <a:solidFill>
                  <a:srgbClr val="002060"/>
                </a:solidFill>
                <a:latin typeface="+mn-lt"/>
              </a:rPr>
              <a:t>Анализ работы ДОУ по выполнению годового плана </a:t>
            </a:r>
            <a:r>
              <a:rPr lang="ru-RU" sz="2200" b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sz="22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2200" b="1" dirty="0" smtClean="0">
                <a:solidFill>
                  <a:srgbClr val="002060"/>
                </a:solidFill>
                <a:latin typeface="+mn-lt"/>
              </a:rPr>
              <a:t>за  2015- 2016  </a:t>
            </a:r>
            <a:r>
              <a:rPr lang="ru-RU" sz="2200" b="1" dirty="0">
                <a:solidFill>
                  <a:srgbClr val="002060"/>
                </a:solidFill>
                <a:latin typeface="+mn-lt"/>
              </a:rPr>
              <a:t>учебный год по </a:t>
            </a:r>
            <a:r>
              <a:rPr lang="ru-RU" sz="2200" b="1" dirty="0" smtClean="0">
                <a:solidFill>
                  <a:srgbClr val="002060"/>
                </a:solidFill>
                <a:latin typeface="+mn-lt"/>
              </a:rPr>
              <a:t>введению </a:t>
            </a:r>
            <a:r>
              <a:rPr lang="ru-RU" sz="2200" b="1" dirty="0">
                <a:solidFill>
                  <a:srgbClr val="002060"/>
                </a:solidFill>
                <a:latin typeface="+mn-lt"/>
              </a:rPr>
              <a:t>ФГОС ДО показал, что запланированные задачи в основном выполнены</a:t>
            </a:r>
            <a:endParaRPr lang="ru-RU" sz="2200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5372" y="1349093"/>
            <a:ext cx="8964488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общеобразовательная программа и адаптированная программа детского сада соответствует ФГОС;</a:t>
            </a:r>
          </a:p>
          <a:p>
            <a:pPr lvl="0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Вошли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практику ДОУ современные образовательные технологии, системно –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деятельностный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   по всем направлениям ОО ФГОС;</a:t>
            </a:r>
          </a:p>
          <a:p>
            <a:pPr lv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Практикуется инновационная работа по внедрению ИКТ, по освоению развивающих сенсорных технологий в соответствии с ФГОС;</a:t>
            </a:r>
          </a:p>
          <a:p>
            <a:pPr lv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Повышается уровень квалификации, налажена единая система самообразования по ФГОС, позитивная динамика в прохождении аттестации педагогическими работниками;</a:t>
            </a:r>
          </a:p>
          <a:p>
            <a:pPr lv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Почти 100% обучение на курсах по всем направлениям в соответствии с ФГОС;</a:t>
            </a:r>
          </a:p>
          <a:p>
            <a:pPr lv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Налажена работа по   направлениям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образовательного процесса: 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здоровьесбережение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познавательно – речевое,  социально-личностное  развитие и др.;</a:t>
            </a:r>
          </a:p>
          <a:p>
            <a:pPr lvl="0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Продолжается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обеспечению качественного методического сопровождения образовательного процесса в ДОУ;</a:t>
            </a:r>
          </a:p>
          <a:p>
            <a:pPr lv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Продолжается оснащение ООП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демонстрационным материалом;</a:t>
            </a:r>
          </a:p>
          <a:p>
            <a:pPr lv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Созданы условия для функционирования 2 логопедических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групп;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Реализованы  задачи по  дополнительному образованию дошкольников </a:t>
            </a:r>
          </a:p>
          <a:p>
            <a:pPr lvl="0"/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27711972"/>
      </p:ext>
    </p:extLst>
  </p:cSld>
  <p:clrMapOvr>
    <a:masterClrMapping/>
  </p:clrMapOvr>
  <p:transition spd="slow">
    <p:circle/>
    <p:sndAc>
      <p:stSnd>
        <p:snd r:embed="rId2" name="wind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65433" y="384720"/>
            <a:ext cx="8229600" cy="6356648"/>
          </a:xfrm>
        </p:spPr>
        <p:txBody>
          <a:bodyPr>
            <a:normAutofit fontScale="85000" lnSpcReduction="20000"/>
          </a:bodyPr>
          <a:lstStyle/>
          <a:p>
            <a:pPr marL="0" lvl="0" indent="0">
              <a:buNone/>
            </a:pPr>
            <a:endParaRPr lang="ru-RU" b="1" dirty="0" smtClean="0">
              <a:solidFill>
                <a:prstClr val="black"/>
              </a:solidFill>
            </a:endParaRPr>
          </a:p>
          <a:p>
            <a:pPr lvl="0" algn="just"/>
            <a:r>
              <a:rPr lang="ru-RU" sz="2800" dirty="0">
                <a:solidFill>
                  <a:srgbClr val="002060"/>
                </a:solidFill>
              </a:rPr>
              <a:t>Признать работу педагогов удовлетворительной;</a:t>
            </a:r>
          </a:p>
          <a:p>
            <a:pPr lvl="0" algn="just"/>
            <a:r>
              <a:rPr lang="ru-RU" sz="2800" dirty="0">
                <a:solidFill>
                  <a:srgbClr val="002060"/>
                </a:solidFill>
              </a:rPr>
              <a:t>Творческой группе и методическому совету разработать задачи ДОУ на </a:t>
            </a:r>
            <a:r>
              <a:rPr lang="ru-RU" sz="2800" dirty="0" smtClean="0">
                <a:solidFill>
                  <a:srgbClr val="002060"/>
                </a:solidFill>
              </a:rPr>
              <a:t>2016 </a:t>
            </a:r>
            <a:r>
              <a:rPr lang="ru-RU" sz="2800" dirty="0">
                <a:solidFill>
                  <a:srgbClr val="002060"/>
                </a:solidFill>
              </a:rPr>
              <a:t>- </a:t>
            </a:r>
            <a:r>
              <a:rPr lang="ru-RU" sz="2800" dirty="0" smtClean="0">
                <a:solidFill>
                  <a:srgbClr val="002060"/>
                </a:solidFill>
              </a:rPr>
              <a:t>2017 </a:t>
            </a:r>
            <a:r>
              <a:rPr lang="ru-RU" sz="2800" dirty="0">
                <a:solidFill>
                  <a:srgbClr val="002060"/>
                </a:solidFill>
              </a:rPr>
              <a:t>учебный год;</a:t>
            </a:r>
          </a:p>
          <a:p>
            <a:pPr lvl="0" algn="just"/>
            <a:r>
              <a:rPr lang="ru-RU" sz="2800" dirty="0">
                <a:solidFill>
                  <a:srgbClr val="002060"/>
                </a:solidFill>
              </a:rPr>
              <a:t>Принять план работы на летний оздоровительный период </a:t>
            </a:r>
            <a:r>
              <a:rPr lang="ru-RU" sz="2800" dirty="0" smtClean="0">
                <a:solidFill>
                  <a:srgbClr val="002060"/>
                </a:solidFill>
              </a:rPr>
              <a:t>2016 </a:t>
            </a:r>
            <a:r>
              <a:rPr lang="ru-RU" sz="2800" dirty="0">
                <a:solidFill>
                  <a:srgbClr val="002060"/>
                </a:solidFill>
              </a:rPr>
              <a:t>год;</a:t>
            </a:r>
          </a:p>
          <a:p>
            <a:pPr lvl="0" algn="just"/>
            <a:r>
              <a:rPr lang="ru-RU" sz="2800" dirty="0">
                <a:solidFill>
                  <a:srgbClr val="002060"/>
                </a:solidFill>
              </a:rPr>
              <a:t>Усилить контроль за соблюдением требований  безопасности при проведении прогулки.</a:t>
            </a:r>
          </a:p>
          <a:p>
            <a:pPr lvl="0" algn="just"/>
            <a:r>
              <a:rPr lang="ru-RU" sz="2800" dirty="0">
                <a:solidFill>
                  <a:srgbClr val="002060"/>
                </a:solidFill>
              </a:rPr>
              <a:t>Ознакомить воспитателей с  инструкцией по технике безопасности, охране жизни и здоровья детей дошкольного возраста на прогулочных площадках</a:t>
            </a:r>
            <a:r>
              <a:rPr lang="ru-RU" sz="2800" dirty="0" smtClean="0">
                <a:solidFill>
                  <a:srgbClr val="002060"/>
                </a:solidFill>
              </a:rPr>
              <a:t>.</a:t>
            </a:r>
            <a:endParaRPr lang="ru-RU" sz="2800" dirty="0">
              <a:solidFill>
                <a:srgbClr val="002060"/>
              </a:solidFill>
            </a:endParaRPr>
          </a:p>
          <a:p>
            <a:pPr marL="0" lvl="0" indent="0"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                         Достигнутые положительные результаты в           </a:t>
            </a:r>
          </a:p>
          <a:p>
            <a:pPr marL="0" lvl="0" indent="0" algn="ctr">
              <a:buNone/>
            </a:pP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              системе образовательного процесса МБДОУ №223    </a:t>
            </a:r>
          </a:p>
          <a:p>
            <a:pPr marL="0" lvl="0" indent="0" algn="ctr">
              <a:buNone/>
            </a:pP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                          показывают, что педагогический коллектив </a:t>
            </a:r>
          </a:p>
          <a:p>
            <a:pPr marL="0" lvl="0" indent="0" algn="ctr">
              <a:buNone/>
            </a:pP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                                            имеет положительные результаты</a:t>
            </a:r>
          </a:p>
          <a:p>
            <a:pPr marL="0" lvl="0" indent="0"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                                           по усвоению детьми знаний,</a:t>
            </a:r>
          </a:p>
          <a:p>
            <a:pPr marL="0" lvl="0" indent="0"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                                         умений и навыков основных разделов </a:t>
            </a:r>
          </a:p>
          <a:p>
            <a:pPr marL="0" lvl="0" indent="0"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                                            программы « От рождения до школы".</a:t>
            </a:r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53852" y="0"/>
            <a:ext cx="72362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>
                <a:solidFill>
                  <a:srgbClr val="C00000"/>
                </a:solidFill>
              </a:rPr>
              <a:t>Решение</a:t>
            </a:r>
            <a:r>
              <a:rPr lang="ru-RU" sz="4400" b="1" i="1" dirty="0" smtClean="0">
                <a:solidFill>
                  <a:srgbClr val="C00000"/>
                </a:solidFill>
              </a:rPr>
              <a:t>:</a:t>
            </a:r>
            <a:endParaRPr lang="ru-RU" sz="4400" dirty="0"/>
          </a:p>
        </p:txBody>
      </p:sp>
      <p:pic>
        <p:nvPicPr>
          <p:cNvPr id="4" name="Picture 2" descr="imgpreview?key=8d6958c8cdba187&amp;mb=imgdb_preview_4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640451"/>
            <a:ext cx="1949409" cy="2100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Офицальный сайт детского сада 1 &quot;Якорек&quot; г.Гаджиево - Планирова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4221088"/>
            <a:ext cx="2678548" cy="2355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827584" y="260648"/>
            <a:ext cx="786312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Утверждение плана на летний </a:t>
            </a:r>
            <a:r>
              <a:rPr lang="ru-RU" sz="3200" b="1" dirty="0" smtClean="0">
                <a:solidFill>
                  <a:srgbClr val="C00000"/>
                </a:solidFill>
              </a:rPr>
              <a:t>период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19872" y="753090"/>
            <a:ext cx="23545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rgbClr val="C00000"/>
                </a:solidFill>
              </a:rPr>
              <a:t>Цель:</a:t>
            </a:r>
            <a:r>
              <a:rPr lang="ru-RU" b="1" i="1" dirty="0">
                <a:solidFill>
                  <a:srgbClr val="C00000"/>
                </a:solidFill>
              </a:rPr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54690" y="1669742"/>
            <a:ext cx="82089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ru-RU" sz="2800" dirty="0">
                <a:solidFill>
                  <a:srgbClr val="002060"/>
                </a:solidFill>
              </a:rPr>
              <a:t>Объединить усилия взрослых (сотрудников МБДОУ и родителей воспитанников) по созданию условий, способствующих оздоровлению детского организма в летний период; эмоциональному, личностному, познавательному развитию.</a:t>
            </a:r>
          </a:p>
        </p:txBody>
      </p:sp>
    </p:spTree>
  </p:cSld>
  <p:clrMapOvr>
    <a:masterClrMapping/>
  </p:clrMapOvr>
  <p:transition spd="slow">
    <p:circle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26064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C00000"/>
                </a:solidFill>
              </a:rPr>
              <a:t>Задачи на ЛОП:</a:t>
            </a:r>
            <a:r>
              <a:rPr lang="ru-RU" sz="4000" dirty="0">
                <a:solidFill>
                  <a:srgbClr val="C00000"/>
                </a:solidFill>
              </a:rPr>
              <a:t/>
            </a:r>
            <a:br>
              <a:rPr lang="ru-RU" sz="4000" dirty="0">
                <a:solidFill>
                  <a:srgbClr val="C00000"/>
                </a:solidFill>
              </a:rPr>
            </a:b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028343"/>
            <a:ext cx="849694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1400" dirty="0">
                <a:solidFill>
                  <a:srgbClr val="002060"/>
                </a:solidFill>
              </a:rPr>
              <a:t>1</a:t>
            </a:r>
            <a:r>
              <a:rPr lang="ru-RU" sz="2400" dirty="0">
                <a:solidFill>
                  <a:srgbClr val="002060"/>
                </a:solidFill>
              </a:rPr>
              <a:t>. Оздоровление детей за счет широкого использования воздуха, солнца, воды. Обогащение питания фруктами, соками и овощами. Сокращение учебной нагрузки.</a:t>
            </a:r>
          </a:p>
          <a:p>
            <a:pPr algn="just">
              <a:buNone/>
            </a:pPr>
            <a:r>
              <a:rPr lang="ru-RU" sz="2400" dirty="0">
                <a:solidFill>
                  <a:srgbClr val="002060"/>
                </a:solidFill>
              </a:rPr>
              <a:t>2. Повышение двигательной активности, за счет создания оптимального двигательного режима. </a:t>
            </a:r>
          </a:p>
          <a:p>
            <a:pPr algn="just">
              <a:buNone/>
            </a:pPr>
            <a:r>
              <a:rPr lang="ru-RU" sz="2400" dirty="0">
                <a:solidFill>
                  <a:srgbClr val="002060"/>
                </a:solidFill>
              </a:rPr>
              <a:t>3. Формирование у детей двигательной активности,  привычки к здоровому образу жизни. Предупреждение детского травматизма через закрепление знаний о безопасности жизнедеятельности.</a:t>
            </a:r>
          </a:p>
          <a:p>
            <a:pPr algn="just">
              <a:buNone/>
            </a:pPr>
            <a:r>
              <a:rPr lang="ru-RU" sz="2400" dirty="0">
                <a:solidFill>
                  <a:srgbClr val="002060"/>
                </a:solidFill>
              </a:rPr>
              <a:t>4. Организация совместной работы педагогов с детьми и их родителями в летний период.</a:t>
            </a:r>
          </a:p>
          <a:p>
            <a:pPr algn="just">
              <a:buNone/>
            </a:pPr>
            <a:r>
              <a:rPr lang="ru-RU" sz="2400" dirty="0">
                <a:solidFill>
                  <a:srgbClr val="002060"/>
                </a:solidFill>
              </a:rPr>
              <a:t>5. Осуществление работы по подготовке к началу учебного года. (план прилагается).</a:t>
            </a:r>
          </a:p>
        </p:txBody>
      </p:sp>
    </p:spTree>
  </p:cSld>
  <p:clrMapOvr>
    <a:masterClrMapping/>
  </p:clrMapOvr>
  <p:transition spd="slow">
    <p:circle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92753"/>
            <a:ext cx="8424936" cy="15144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i="1" dirty="0" smtClean="0"/>
              <a:t> </a:t>
            </a:r>
            <a:r>
              <a:rPr lang="ru-RU" sz="3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фактического состояния </a:t>
            </a: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-образовательной 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работы, </a:t>
            </a: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объективная 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результатов </a:t>
            </a: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педагогического процесса, определяющих 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факторов, влияющих на </a:t>
            </a: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итоговых результатов.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b="1" dirty="0" smtClean="0"/>
              <a:t>Задачи стоявшие перед педагогическим коллективом:</a:t>
            </a:r>
          </a:p>
          <a:p>
            <a:r>
              <a:rPr lang="ru-RU" dirty="0" smtClean="0"/>
              <a:t> </a:t>
            </a:r>
            <a:r>
              <a:rPr lang="ru-RU" dirty="0"/>
              <a:t>Расширить информационное пространство МБДОУ №223 во взаимодействии образовательного учреждения и семьи по вопросам улучшения качества психолого-педагогического сопровождения детей в соответствии с ФГОС.  </a:t>
            </a:r>
          </a:p>
          <a:p>
            <a:r>
              <a:rPr lang="ru-RU" dirty="0" smtClean="0"/>
              <a:t> </a:t>
            </a:r>
            <a:r>
              <a:rPr lang="ru-RU" dirty="0"/>
              <a:t>Продолжать повышение качества  образовательного процесса в  ДОУ  путем  развития проектной деятельности с участием воспитанников, родителей и педагогов МБДОУ №223. </a:t>
            </a:r>
          </a:p>
          <a:p>
            <a:endParaRPr lang="ru-RU" dirty="0" smtClean="0"/>
          </a:p>
        </p:txBody>
      </p:sp>
    </p:spTree>
  </p:cSld>
  <p:clrMapOvr>
    <a:masterClrMapping/>
  </p:clrMapOvr>
  <p:transition spd="slow">
    <p:circle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endParaRPr lang="ru-RU" b="1" i="1" dirty="0"/>
          </a:p>
        </p:txBody>
      </p:sp>
      <p:pic>
        <p:nvPicPr>
          <p:cNvPr id="5" name="Picture 2" descr="Веселые картинки для детей. . Обои для рабочего стола с перс…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-1" y="0"/>
            <a:ext cx="9144001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 на последок я скажу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…»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Дорогие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коллеги! 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Учебный год окончен, все мы рады!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Большое Вам СПАСИБО говорю, За то, что этот год Вы были рядом,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За то, что помогаете всегда, За праздники, которые в архиве, </a:t>
            </a:r>
          </a:p>
          <a:p>
            <a:pPr algn="ctr"/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понимание, доверие всегда – такое есть лишь в Нашем коллективе!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Желаю летом всем конечно отдохнуть, Набраться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СИЛ, ЭМОЦИЙ, ВДОХНОВЕНЬЯ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Отчет о лете написать и снова в путь,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новый учебный год с его задачами, идеями, свершеньями!</a:t>
            </a:r>
          </a:p>
        </p:txBody>
      </p:sp>
    </p:spTree>
  </p:cSld>
  <p:clrMapOvr>
    <a:masterClrMapping/>
  </p:clrMapOvr>
  <p:transition spd="slow">
    <p:circle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157592" cy="19396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>В ДОУ ФУНКЦИОНИРУЮТ 12 ВОЗРАСТНЫХ  ГРУПП</a:t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2000" b="1" dirty="0" smtClean="0"/>
              <a:t>Мы приняли этих детей малышами, </a:t>
            </a:r>
            <a:br>
              <a:rPr lang="ru-RU" sz="2000" b="1" dirty="0" smtClean="0"/>
            </a:br>
            <a:r>
              <a:rPr lang="ru-RU" sz="2000" b="1" dirty="0" smtClean="0"/>
              <a:t>Которые плохо еще говорят. </a:t>
            </a:r>
            <a:br>
              <a:rPr lang="ru-RU" sz="2000" b="1" dirty="0" smtClean="0"/>
            </a:br>
            <a:r>
              <a:rPr lang="ru-RU" sz="2000" b="1" dirty="0" smtClean="0"/>
              <a:t>Старательно кисточки держат руками, </a:t>
            </a:r>
            <a:br>
              <a:rPr lang="ru-RU" sz="2000" b="1" dirty="0" smtClean="0"/>
            </a:br>
            <a:r>
              <a:rPr lang="ru-RU" sz="2000" b="1" dirty="0" smtClean="0"/>
              <a:t>И только в игрушки играться хотят...</a:t>
            </a:r>
            <a:r>
              <a:rPr lang="ru-RU" sz="1600" b="1" dirty="0" smtClean="0"/>
              <a:t>   </a:t>
            </a:r>
            <a:r>
              <a:rPr lang="ru-RU" sz="1200" b="1" dirty="0" smtClean="0"/>
              <a:t/>
            </a:r>
            <a:br>
              <a:rPr lang="ru-RU" sz="1200" b="1" dirty="0" smtClean="0"/>
            </a:br>
            <a:endParaRPr lang="ru-RU" sz="1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643306" y="6286520"/>
            <a:ext cx="5200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          ДЕТСКИЙ САД ПОСЕЩАЮТ 280 ДЕТЕЙ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90" y="1784866"/>
            <a:ext cx="4038600" cy="2271712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3474"/>
          <a:stretch/>
        </p:blipFill>
        <p:spPr>
          <a:xfrm>
            <a:off x="4864081" y="3923504"/>
            <a:ext cx="3694650" cy="2361354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538" b="13462"/>
          <a:stretch/>
        </p:blipFill>
        <p:spPr>
          <a:xfrm>
            <a:off x="251520" y="4159371"/>
            <a:ext cx="3857625" cy="24962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9" t="19930" r="-399" b="30770"/>
          <a:stretch/>
        </p:blipFill>
        <p:spPr>
          <a:xfrm>
            <a:off x="4716017" y="1786849"/>
            <a:ext cx="4005690" cy="2458563"/>
          </a:xfrm>
          <a:prstGeom prst="rect">
            <a:avLst/>
          </a:prstGeom>
        </p:spPr>
      </p:pic>
    </p:spTree>
  </p:cSld>
  <p:clrMapOvr>
    <a:masterClrMapping/>
  </p:clrMapOvr>
  <p:transition spd="slow">
    <p:circle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35902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/>
              <a:t>  Воспитатель все успеет: </a:t>
            </a:r>
            <a:br>
              <a:rPr lang="ru-RU" sz="2400" b="1" dirty="0" smtClean="0"/>
            </a:br>
            <a:r>
              <a:rPr lang="ru-RU" sz="2400" b="1" dirty="0" smtClean="0"/>
              <a:t>Утром встретит, пожалеет, </a:t>
            </a:r>
            <a:br>
              <a:rPr lang="ru-RU" sz="2400" b="1" dirty="0" smtClean="0"/>
            </a:br>
            <a:r>
              <a:rPr lang="ru-RU" sz="2400" b="1" dirty="0" smtClean="0"/>
              <a:t>Поцелует и накормит, </a:t>
            </a:r>
            <a:br>
              <a:rPr lang="ru-RU" sz="2400" b="1" dirty="0" smtClean="0"/>
            </a:br>
            <a:r>
              <a:rPr lang="ru-RU" sz="2400" b="1" dirty="0" smtClean="0"/>
              <a:t>Перед сном он сказку вспомнит. </a:t>
            </a:r>
            <a:endParaRPr lang="ru-RU" sz="2400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18741" y="2791041"/>
            <a:ext cx="4435475" cy="2494954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76719" y="2791041"/>
            <a:ext cx="4435475" cy="2494954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578" y="2492896"/>
            <a:ext cx="3683901" cy="2762926"/>
          </a:xfrm>
          <a:prstGeom prst="rect">
            <a:avLst/>
          </a:prstGeom>
        </p:spPr>
      </p:pic>
    </p:spTree>
  </p:cSld>
  <p:clrMapOvr>
    <a:masterClrMapping/>
  </p:clrMapOvr>
  <p:transition spd="slow">
    <p:circle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19256" cy="13704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</a:t>
            </a:r>
            <a:r>
              <a:rPr lang="ru-RU" sz="2200" b="1" dirty="0" smtClean="0"/>
              <a:t>Сколько надо глаз и рук,</a:t>
            </a:r>
            <a:br>
              <a:rPr lang="ru-RU" sz="2200" b="1" dirty="0" smtClean="0"/>
            </a:br>
            <a:r>
              <a:rPr lang="ru-RU" sz="2200" b="1" dirty="0" smtClean="0"/>
              <a:t> Чтобы уследить вокруг </a:t>
            </a:r>
            <a:br>
              <a:rPr lang="ru-RU" sz="2200" b="1" dirty="0" smtClean="0"/>
            </a:br>
            <a:r>
              <a:rPr lang="ru-RU" sz="2200" b="1" dirty="0" smtClean="0"/>
              <a:t>Мамам праздник подарить </a:t>
            </a:r>
            <a:br>
              <a:rPr lang="ru-RU" sz="2200" b="1" dirty="0" smtClean="0"/>
            </a:br>
            <a:r>
              <a:rPr lang="ru-RU" sz="2200" b="1" dirty="0" smtClean="0"/>
              <a:t>И детишкам угодить.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62" y="1726759"/>
            <a:ext cx="4038600" cy="3591446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178922"/>
            <a:ext cx="4038600" cy="3591446"/>
          </a:xfrm>
        </p:spPr>
      </p:pic>
    </p:spTree>
  </p:cSld>
  <p:clrMapOvr>
    <a:masterClrMapping/>
  </p:clrMapOvr>
  <p:transition spd="slow">
    <p:circle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4612" y="214290"/>
            <a:ext cx="485778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 smtClean="0"/>
              <a:t>Не пускают маму в сад? </a:t>
            </a:r>
            <a:br>
              <a:rPr lang="ru-RU" sz="1800" b="1" dirty="0" smtClean="0"/>
            </a:br>
            <a:r>
              <a:rPr lang="ru-RU" sz="1800" b="1" dirty="0" smtClean="0"/>
              <a:t>Не грусти, приятель. </a:t>
            </a:r>
            <a:br>
              <a:rPr lang="ru-RU" sz="1800" b="1" dirty="0" smtClean="0"/>
            </a:br>
            <a:r>
              <a:rPr lang="ru-RU" sz="1800" b="1" dirty="0" smtClean="0"/>
              <a:t>Вместо мамы у ребят </a:t>
            </a:r>
            <a:br>
              <a:rPr lang="ru-RU" sz="1800" b="1" dirty="0" smtClean="0"/>
            </a:br>
            <a:r>
              <a:rPr lang="ru-RU" sz="1800" b="1" dirty="0" smtClean="0"/>
              <a:t>В группе воспитатель! </a:t>
            </a:r>
            <a:br>
              <a:rPr lang="ru-RU" sz="1800" b="1" dirty="0" smtClean="0"/>
            </a:br>
            <a:r>
              <a:rPr lang="ru-RU" sz="1400" dirty="0" smtClean="0"/>
              <a:t>  </a:t>
            </a:r>
            <a:endParaRPr lang="ru-RU" sz="1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428604"/>
            <a:ext cx="3259115" cy="2444336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67932" y="3090324"/>
            <a:ext cx="3751803" cy="2571768"/>
          </a:xfrm>
        </p:spPr>
      </p:pic>
      <p:sp>
        <p:nvSpPr>
          <p:cNvPr id="9" name="Прямоугольник 8"/>
          <p:cNvSpPr/>
          <p:nvPr/>
        </p:nvSpPr>
        <p:spPr>
          <a:xfrm>
            <a:off x="214282" y="3571876"/>
            <a:ext cx="357190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Согласно годовому плану </a:t>
            </a:r>
          </a:p>
          <a:p>
            <a:pPr algn="ctr"/>
            <a:r>
              <a:rPr lang="ru-RU" sz="2000" b="1" cap="none" spc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 МБДОУ </a:t>
            </a:r>
          </a:p>
          <a:p>
            <a:pPr algn="ctr"/>
            <a:r>
              <a:rPr lang="ru-RU" sz="2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</a:t>
            </a:r>
            <a:r>
              <a:rPr lang="ru-RU" sz="2000" b="1" cap="none" spc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 всех возрастных группах были проведены </a:t>
            </a:r>
          </a:p>
          <a:p>
            <a:pPr algn="ctr"/>
            <a:r>
              <a:rPr lang="ru-RU" sz="2000" b="1" cap="none" spc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открытые просмотры</a:t>
            </a:r>
            <a:endParaRPr lang="ru-RU" sz="2000" b="1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26" name="Picture 2" descr="E:\DSC_61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1547799"/>
            <a:ext cx="2500330" cy="333377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0872" y="188640"/>
            <a:ext cx="8229600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/>
              <a:t>Дети - радость государства, </a:t>
            </a:r>
            <a:br>
              <a:rPr lang="ru-RU" sz="2000" b="1" dirty="0" smtClean="0"/>
            </a:br>
            <a:r>
              <a:rPr lang="ru-RU" sz="2000" b="1" dirty="0" smtClean="0"/>
              <a:t>Настоящее богатство. </a:t>
            </a:r>
            <a:br>
              <a:rPr lang="ru-RU" sz="2000" b="1" dirty="0" smtClean="0"/>
            </a:br>
            <a:r>
              <a:rPr lang="ru-RU" sz="2000" b="1" dirty="0" smtClean="0"/>
              <a:t>Их воспитывать должны </a:t>
            </a:r>
            <a:br>
              <a:rPr lang="ru-RU" sz="2000" b="1" dirty="0" smtClean="0"/>
            </a:br>
            <a:r>
              <a:rPr lang="ru-RU" sz="2000" b="1" dirty="0" smtClean="0"/>
              <a:t>Как надежду для страны.</a:t>
            </a:r>
            <a:r>
              <a:rPr lang="ru-RU" sz="2000" dirty="0" smtClean="0"/>
              <a:t> </a:t>
            </a:r>
            <a:endParaRPr lang="ru-RU" sz="2000" dirty="0"/>
          </a:p>
        </p:txBody>
      </p:sp>
      <p:pic>
        <p:nvPicPr>
          <p:cNvPr id="7" name="Рисунок 6" descr="C:\Users\1\Desktop\ФОТО 2\20160506_10213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835696"/>
            <a:ext cx="4286280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93455" y="2852936"/>
            <a:ext cx="3827017" cy="3274525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>
    <p:circle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147248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 smtClean="0"/>
              <a:t>Вот какой хороший дом!</a:t>
            </a:r>
            <a:br>
              <a:rPr lang="ru-RU" sz="1800" b="1" dirty="0" smtClean="0"/>
            </a:br>
            <a:r>
              <a:rPr lang="ru-RU" sz="1800" b="1" dirty="0" smtClean="0"/>
              <a:t>В нем растем мы с каждым днем, </a:t>
            </a:r>
            <a:r>
              <a:rPr lang="ru-RU" sz="1800" b="1" dirty="0"/>
              <a:t>а</a:t>
            </a:r>
            <a:r>
              <a:rPr lang="ru-RU" sz="1800" b="1" dirty="0" smtClean="0"/>
              <a:t> когда подрастем,</a:t>
            </a:r>
            <a:br>
              <a:rPr lang="ru-RU" sz="1800" b="1" dirty="0" smtClean="0"/>
            </a:br>
            <a:r>
              <a:rPr lang="ru-RU" sz="1800" b="1" dirty="0" smtClean="0"/>
              <a:t>Вместе в школу пойдем.</a:t>
            </a:r>
            <a:br>
              <a:rPr lang="ru-RU" sz="1800" b="1" dirty="0" smtClean="0"/>
            </a:br>
            <a:r>
              <a:rPr lang="ru-RU" sz="1800" dirty="0" smtClean="0"/>
              <a:t>   </a:t>
            </a:r>
            <a:endParaRPr lang="ru-RU" sz="1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872" y="1113524"/>
            <a:ext cx="4057600" cy="23874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77" y="3861048"/>
            <a:ext cx="3923928" cy="27269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86" y="1113524"/>
            <a:ext cx="3932806" cy="23874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872" y="3861048"/>
            <a:ext cx="4057600" cy="2726922"/>
          </a:xfrm>
          <a:prstGeom prst="rect">
            <a:avLst/>
          </a:prstGeom>
        </p:spPr>
      </p:pic>
    </p:spTree>
  </p:cSld>
  <p:clrMapOvr>
    <a:masterClrMapping/>
  </p:clrMapOvr>
  <p:transition spd="slow">
    <p:circle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2121</TotalTime>
  <Words>927</Words>
  <Application>Microsoft Office PowerPoint</Application>
  <PresentationFormat>Экран (4:3)</PresentationFormat>
  <Paragraphs>157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Поток</vt:lpstr>
      <vt:lpstr>ИТОГОВЫЙ ПЕДСОВЕТ ТЕМА: «</vt:lpstr>
      <vt:lpstr>Слайд 2</vt:lpstr>
      <vt:lpstr> Цель: анализ фактического состояния  воспитательно-образовательной работы, объективная оценка результатов педагогического процесса, определяющих факторов, влияющих на качество итоговых результатов.</vt:lpstr>
      <vt:lpstr>                  В ДОУ ФУНКЦИОНИРУЮТ 12 ВОЗРАСТНЫХ  ГРУПП  Мы приняли этих детей малышами,  Которые плохо еще говорят.  Старательно кисточки держат руками,  И только в игрушки играться хотят...    </vt:lpstr>
      <vt:lpstr>  Воспитатель все успеет:  Утром встретит, пожалеет,  Поцелует и накормит,  Перед сном он сказку вспомнит. </vt:lpstr>
      <vt:lpstr>   Сколько надо глаз и рук,  Чтобы уследить вокруг  Мамам праздник подарить  И детишкам угодить.</vt:lpstr>
      <vt:lpstr>Не пускают маму в сад?  Не грусти, приятель.  Вместо мамы у ребят  В группе воспитатель!    </vt:lpstr>
      <vt:lpstr>Дети - радость государства,  Настоящее богатство.  Их воспитывать должны  Как надежду для страны. </vt:lpstr>
      <vt:lpstr>Вот какой хороший дом! В нем растем мы с каждым днем, а когда подрастем, Вместе в школу пойдем.    </vt:lpstr>
      <vt:lpstr>Есть дошкольное хозяйство,  Детский сад - ребячье счастье.  Там проходит ребятня  Все уроки бытия.    </vt:lpstr>
      <vt:lpstr>Как вести себя и кушать,  Чтоб здоровье не нарушить.  Как спортивный вид иметь,  Все болезни одолеть.    </vt:lpstr>
      <vt:lpstr>День за днем идет ученье,  Что-то вроде приключенья.  Дети счастливы, цветут,  В детский сад гурьбой идут. </vt:lpstr>
      <vt:lpstr>Нам семья вторая - группа,  Здесь игрушки и уют,  А скучать и плакать - глупо,  Мамы вечером придут.    </vt:lpstr>
      <vt:lpstr>               Наши малыши тоже готовились к праздникам.</vt:lpstr>
      <vt:lpstr> В детский сад детишки  С радостью всегда идут,  И девчонки, и мальчишки,  Очень нравится им тут! </vt:lpstr>
      <vt:lpstr>Знайте правила движения, как таблицу умножения.</vt:lpstr>
      <vt:lpstr>Здоровья, успехов больших впереди  И чтобы мечта поскорее сбылась!  Мы рады что есть у нас дети такие,  Всегда будем радоваться за Вас!    </vt:lpstr>
      <vt:lpstr>                                         Обеспечение безопасности, охраны жизни и  укрепление здоровья детей  </vt:lpstr>
      <vt:lpstr> Нормативное обеспечение введения ФГОС ДО</vt:lpstr>
      <vt:lpstr>   Укрепление и развитие предметной пространственной среды за 2015 – 2016 учебный год </vt:lpstr>
      <vt:lpstr>   Динамика развития предпосылок УУД  (универсальных учебных действий) детей подготовительных групп (6 – 7 лет),  прошедших основную общеобразовательную программу ДО  за  2015 - 2016 учебный год</vt:lpstr>
      <vt:lpstr>Слайд 22</vt:lpstr>
      <vt:lpstr>Анализ мониторинга образовательного процесса позволил выстроить следующий рейтинговый порядок усвоения образовательных областей программы в подготовительных группах:</vt:lpstr>
      <vt:lpstr>Слайд 24</vt:lpstr>
      <vt:lpstr>ПЕДАГОГИЧЕСКИЙ КОЛЛЕКТИВ  МБДОУ №223 ИМЕЕТ БОЛЬШОЙ ПОТЕНЦИАЛ 19 педагов- высшее образование 9 педагогов- средне-специальное</vt:lpstr>
      <vt:lpstr>      Анализ работы ДОУ по выполнению годового плана  за  2015- 2016  учебный год по введению ФГОС ДО показал, что запланированные задачи в основном выполнены</vt:lpstr>
      <vt:lpstr>Слайд 27</vt:lpstr>
      <vt:lpstr>Слайд 28</vt:lpstr>
      <vt:lpstr>Слайд 29</vt:lpstr>
      <vt:lpstr>Слайд 30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ИТОГОВЫЙ ПЕДСОВЕТ ТЕМА: «</dc:title>
  <dc:creator>Nataly</dc:creator>
  <cp:lastModifiedBy>Improot</cp:lastModifiedBy>
  <cp:revision>147</cp:revision>
  <dcterms:created xsi:type="dcterms:W3CDTF">2011-05-13T02:17:41Z</dcterms:created>
  <dcterms:modified xsi:type="dcterms:W3CDTF">2017-03-28T15:46:21Z</dcterms:modified>
</cp:coreProperties>
</file>